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67" r:id="rId2"/>
    <p:sldId id="257" r:id="rId3"/>
    <p:sldId id="258" r:id="rId4"/>
    <p:sldId id="259" r:id="rId5"/>
    <p:sldId id="260" r:id="rId6"/>
    <p:sldId id="261" r:id="rId7"/>
    <p:sldId id="262" r:id="rId8"/>
    <p:sldId id="263" r:id="rId9"/>
    <p:sldId id="264" r:id="rId10"/>
    <p:sldId id="265" r:id="rId11"/>
    <p:sldId id="26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29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1B62A4-D3DE-447E-9457-FF7FF0B72545}" type="datetimeFigureOut">
              <a:rPr lang="en-US" smtClean="0"/>
              <a:pPr/>
              <a:t>3/5/2020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7DD5FE-324B-4244-89DF-31CDC92B3989}" type="slidenum">
              <a:rPr lang="en-US" smtClean="0"/>
              <a:pPr/>
              <a:t>‹#›</a:t>
            </a:fld>
            <a:endParaRPr lang="en-US"/>
          </a:p>
        </p:txBody>
      </p:sp>
    </p:spTree>
    <p:extLst>
      <p:ext uri="{BB962C8B-B14F-4D97-AF65-F5344CB8AC3E}">
        <p14:creationId xmlns:p14="http://schemas.microsoft.com/office/powerpoint/2010/main" val="609903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6571418-FC4A-4379-8087-210026A12DD9}" type="slidenum">
              <a:rPr lang="en-US" smtClean="0"/>
              <a:pPr/>
              <a:t>1</a:t>
            </a:fld>
            <a:endParaRPr lang="en-US"/>
          </a:p>
        </p:txBody>
      </p:sp>
    </p:spTree>
    <p:extLst>
      <p:ext uri="{BB962C8B-B14F-4D97-AF65-F5344CB8AC3E}">
        <p14:creationId xmlns:p14="http://schemas.microsoft.com/office/powerpoint/2010/main" val="19234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p:spPr>
      </p:sp>
      <p:sp>
        <p:nvSpPr>
          <p:cNvPr id="163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63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E60203E-AE4C-4064-A6D8-B90203F9240D}" type="slidenum">
              <a:rPr lang="en-US">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644233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55DE03-2233-4D33-89A6-7B188369C59A}" type="slidenum">
              <a:rPr lang="en-US">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21445791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E902D87-F776-48AE-AD28-1B58D9F44739}" type="slidenum">
              <a:rPr lang="en-US">
                <a:solidFill>
                  <a:prstClr val="black"/>
                </a:solidFill>
              </a:rPr>
              <a:pPr>
                <a:defRPr/>
              </a:pPr>
              <a:t>9</a:t>
            </a:fld>
            <a:endParaRPr lang="en-US">
              <a:solidFill>
                <a:prstClr val="black"/>
              </a:solidFill>
            </a:endParaRPr>
          </a:p>
        </p:txBody>
      </p:sp>
    </p:spTree>
    <p:extLst>
      <p:ext uri="{BB962C8B-B14F-4D97-AF65-F5344CB8AC3E}">
        <p14:creationId xmlns:p14="http://schemas.microsoft.com/office/powerpoint/2010/main" val="37940927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a:endParaRPr lang="en-US">
                <a:solidFill>
                  <a:prstClr val="white"/>
                </a:solidFill>
              </a:endParaRPr>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02D739F-C149-4E79-B638-5CE6897B0EDF}" type="datetimeFigureOut">
              <a:rPr lang="en-US" smtClean="0"/>
              <a:pPr/>
              <a:t>3/5/2020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solidFill>
                <a:srgbClr val="F07F09">
                  <a:tint val="20000"/>
                </a:srgb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A5E294D-6C3F-4A47-824C-A8A8F9A9EC2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02D739F-C149-4E79-B638-5CE6897B0EDF}" type="datetimeFigureOut">
              <a:rPr lang="en-US" smtClean="0">
                <a:solidFill>
                  <a:prstClr val="white"/>
                </a:solidFill>
              </a:rPr>
              <a:pPr/>
              <a:t>3/5/2020</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9A5E294D-6C3F-4A47-824C-A8A8F9A9EC20}" type="slidenum">
              <a:rPr lang="en-US" smtClean="0">
                <a:solidFill>
                  <a:prstClr val="white"/>
                </a:solidFill>
              </a:rPr>
              <a:pPr/>
              <a:t>‹#›</a:t>
            </a:fld>
            <a:endParaRPr lang="en-US">
              <a:solidFill>
                <a:prstClr val="white"/>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02D739F-C149-4E79-B638-5CE6897B0EDF}" type="datetimeFigureOut">
              <a:rPr lang="en-US" smtClean="0">
                <a:solidFill>
                  <a:prstClr val="white"/>
                </a:solidFill>
              </a:rPr>
              <a:pPr/>
              <a:t>3/5/2020</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9A5E294D-6C3F-4A47-824C-A8A8F9A9EC20}" type="slidenum">
              <a:rPr lang="en-US" smtClean="0">
                <a:solidFill>
                  <a:prstClr val="white"/>
                </a:solidFill>
              </a:rPr>
              <a:pPr/>
              <a:t>‹#›</a:t>
            </a:fld>
            <a:endParaRPr lang="en-US">
              <a:solidFill>
                <a:prstClr val="white"/>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02D739F-C149-4E79-B638-5CE6897B0EDF}" type="datetimeFigureOut">
              <a:rPr lang="en-US" smtClean="0">
                <a:solidFill>
                  <a:prstClr val="white"/>
                </a:solidFill>
              </a:rPr>
              <a:pPr/>
              <a:t>3/5/2020</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9A5E294D-6C3F-4A47-824C-A8A8F9A9EC20}" type="slidenum">
              <a:rPr lang="en-US" smtClean="0">
                <a:solidFill>
                  <a:prstClr val="white"/>
                </a:solidFill>
              </a:rPr>
              <a:pPr/>
              <a:t>‹#›</a:t>
            </a:fld>
            <a:endParaRPr lang="en-US">
              <a:solidFill>
                <a:prstClr val="white"/>
              </a:solidFill>
            </a:endParaRPr>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02D739F-C149-4E79-B638-5CE6897B0EDF}" type="datetimeFigureOut">
              <a:rPr lang="en-US" smtClean="0">
                <a:solidFill>
                  <a:prstClr val="white"/>
                </a:solidFill>
              </a:rPr>
              <a:pPr/>
              <a:t>3/5/2020</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9A5E294D-6C3F-4A47-824C-A8A8F9A9EC20}" type="slidenum">
              <a:rPr lang="en-US" smtClean="0">
                <a:solidFill>
                  <a:prstClr val="white"/>
                </a:solidFill>
              </a:rPr>
              <a:pPr/>
              <a:t>‹#›</a:t>
            </a:fld>
            <a:endParaRPr lang="en-US">
              <a:solidFill>
                <a:prstClr val="white"/>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prstClr val="white"/>
              </a:solidFill>
            </a:endParaRPr>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prstClr val="white"/>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02D739F-C149-4E79-B638-5CE6897B0EDF}" type="datetimeFigureOut">
              <a:rPr lang="en-US" smtClean="0">
                <a:solidFill>
                  <a:prstClr val="white"/>
                </a:solidFill>
              </a:rPr>
              <a:pPr/>
              <a:t>3/5/2020</a:t>
            </a:fld>
            <a:endParaRPr lang="en-US">
              <a:solidFill>
                <a:prstClr val="white"/>
              </a:solidFill>
            </a:endParaRPr>
          </a:p>
        </p:txBody>
      </p:sp>
      <p:sp>
        <p:nvSpPr>
          <p:cNvPr id="6" name="Footer Placeholder 5"/>
          <p:cNvSpPr>
            <a:spLocks noGrp="1"/>
          </p:cNvSpPr>
          <p:nvPr>
            <p:ph type="ftr" sz="quarter" idx="11"/>
          </p:nvPr>
        </p:nvSpPr>
        <p:spPr/>
        <p:txBody>
          <a:bodyPr/>
          <a:lstStyle/>
          <a:p>
            <a:endParaRPr lang="en-US">
              <a:solidFill>
                <a:prstClr val="white"/>
              </a:solidFill>
            </a:endParaRPr>
          </a:p>
        </p:txBody>
      </p:sp>
      <p:sp>
        <p:nvSpPr>
          <p:cNvPr id="7" name="Slide Number Placeholder 6"/>
          <p:cNvSpPr>
            <a:spLocks noGrp="1"/>
          </p:cNvSpPr>
          <p:nvPr>
            <p:ph type="sldNum" sz="quarter" idx="12"/>
          </p:nvPr>
        </p:nvSpPr>
        <p:spPr/>
        <p:txBody>
          <a:bodyPr/>
          <a:lstStyle/>
          <a:p>
            <a:fld id="{9A5E294D-6C3F-4A47-824C-A8A8F9A9EC20}" type="slidenum">
              <a:rPr lang="en-US" smtClean="0">
                <a:solidFill>
                  <a:prstClr val="white"/>
                </a:solidFill>
              </a:rPr>
              <a:pPr/>
              <a:t>‹#›</a:t>
            </a:fld>
            <a:endParaRPr lang="en-US">
              <a:solidFill>
                <a:prstClr val="white"/>
              </a:solidFill>
            </a:endParaRPr>
          </a:p>
        </p:txBody>
      </p:sp>
      <p:sp>
        <p:nvSpPr>
          <p:cNvPr id="8" name="Title 7"/>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02D739F-C149-4E79-B638-5CE6897B0EDF}" type="datetimeFigureOut">
              <a:rPr lang="en-US" smtClean="0">
                <a:solidFill>
                  <a:prstClr val="white"/>
                </a:solidFill>
              </a:rPr>
              <a:pPr/>
              <a:t>3/5/2020</a:t>
            </a:fld>
            <a:endParaRPr lang="en-US">
              <a:solidFill>
                <a:prstClr val="white"/>
              </a:solidFill>
            </a:endParaRPr>
          </a:p>
        </p:txBody>
      </p:sp>
      <p:sp>
        <p:nvSpPr>
          <p:cNvPr id="8" name="Footer Placeholder 7"/>
          <p:cNvSpPr>
            <a:spLocks noGrp="1"/>
          </p:cNvSpPr>
          <p:nvPr>
            <p:ph type="ftr" sz="quarter" idx="11"/>
          </p:nvPr>
        </p:nvSpPr>
        <p:spPr/>
        <p:txBody>
          <a:bodyPr/>
          <a:lstStyle/>
          <a:p>
            <a:endParaRPr lang="en-US">
              <a:solidFill>
                <a:prstClr val="white"/>
              </a:solidFill>
            </a:endParaRPr>
          </a:p>
        </p:txBody>
      </p:sp>
      <p:sp>
        <p:nvSpPr>
          <p:cNvPr id="9" name="Slide Number Placeholder 8"/>
          <p:cNvSpPr>
            <a:spLocks noGrp="1"/>
          </p:cNvSpPr>
          <p:nvPr>
            <p:ph type="sldNum" sz="quarter" idx="12"/>
          </p:nvPr>
        </p:nvSpPr>
        <p:spPr/>
        <p:txBody>
          <a:bodyPr/>
          <a:lstStyle/>
          <a:p>
            <a:fld id="{9A5E294D-6C3F-4A47-824C-A8A8F9A9EC20}" type="slidenum">
              <a:rPr lang="en-US" smtClean="0">
                <a:solidFill>
                  <a:prstClr val="white"/>
                </a:solidFill>
              </a:rPr>
              <a:pPr/>
              <a:t>‹#›</a:t>
            </a:fld>
            <a:endParaRPr lang="en-US">
              <a:solidFill>
                <a:prstClr val="white"/>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02D739F-C149-4E79-B638-5CE6897B0EDF}" type="datetimeFigureOut">
              <a:rPr lang="en-US" smtClean="0">
                <a:solidFill>
                  <a:prstClr val="white"/>
                </a:solidFill>
              </a:rPr>
              <a:pPr/>
              <a:t>3/5/2020</a:t>
            </a:fld>
            <a:endParaRPr lang="en-US">
              <a:solidFill>
                <a:prstClr val="white"/>
              </a:solidFill>
            </a:endParaRPr>
          </a:p>
        </p:txBody>
      </p:sp>
      <p:sp>
        <p:nvSpPr>
          <p:cNvPr id="4" name="Footer Placeholder 3"/>
          <p:cNvSpPr>
            <a:spLocks noGrp="1"/>
          </p:cNvSpPr>
          <p:nvPr>
            <p:ph type="ftr" sz="quarter" idx="11"/>
          </p:nvPr>
        </p:nvSpPr>
        <p:spPr/>
        <p:txBody>
          <a:bodyPr/>
          <a:lstStyle/>
          <a:p>
            <a:endParaRPr lang="en-US">
              <a:solidFill>
                <a:prstClr val="white"/>
              </a:solidFill>
            </a:endParaRPr>
          </a:p>
        </p:txBody>
      </p:sp>
      <p:sp>
        <p:nvSpPr>
          <p:cNvPr id="5" name="Slide Number Placeholder 4"/>
          <p:cNvSpPr>
            <a:spLocks noGrp="1"/>
          </p:cNvSpPr>
          <p:nvPr>
            <p:ph type="sldNum" sz="quarter" idx="12"/>
          </p:nvPr>
        </p:nvSpPr>
        <p:spPr/>
        <p:txBody>
          <a:bodyPr/>
          <a:lstStyle/>
          <a:p>
            <a:fld id="{9A5E294D-6C3F-4A47-824C-A8A8F9A9EC20}" type="slidenum">
              <a:rPr lang="en-US" smtClean="0">
                <a:solidFill>
                  <a:prstClr val="white"/>
                </a:solidFill>
              </a:rPr>
              <a:pPr/>
              <a:t>‹#›</a:t>
            </a:fld>
            <a:endParaRPr lang="en-US">
              <a:solidFill>
                <a:prstClr val="white"/>
              </a:solidFill>
            </a:endParaRPr>
          </a:p>
        </p:txBody>
      </p:sp>
      <p:sp>
        <p:nvSpPr>
          <p:cNvPr id="6" name="Title 5"/>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2D739F-C149-4E79-B638-5CE6897B0EDF}" type="datetimeFigureOut">
              <a:rPr lang="en-US" smtClean="0">
                <a:solidFill>
                  <a:prstClr val="white"/>
                </a:solidFill>
              </a:rPr>
              <a:pPr/>
              <a:t>3/5/2020</a:t>
            </a:fld>
            <a:endParaRPr lang="en-US">
              <a:solidFill>
                <a:prstClr val="white"/>
              </a:solidFill>
            </a:endParaRPr>
          </a:p>
        </p:txBody>
      </p:sp>
      <p:sp>
        <p:nvSpPr>
          <p:cNvPr id="3" name="Footer Placeholder 2"/>
          <p:cNvSpPr>
            <a:spLocks noGrp="1"/>
          </p:cNvSpPr>
          <p:nvPr>
            <p:ph type="ftr" sz="quarter" idx="11"/>
          </p:nvPr>
        </p:nvSpPr>
        <p:spPr/>
        <p:txBody>
          <a:bodyPr/>
          <a:lstStyle/>
          <a:p>
            <a:endParaRPr lang="en-US">
              <a:solidFill>
                <a:prstClr val="white"/>
              </a:solidFill>
            </a:endParaRPr>
          </a:p>
        </p:txBody>
      </p:sp>
      <p:sp>
        <p:nvSpPr>
          <p:cNvPr id="4" name="Slide Number Placeholder 3"/>
          <p:cNvSpPr>
            <a:spLocks noGrp="1"/>
          </p:cNvSpPr>
          <p:nvPr>
            <p:ph type="sldNum" sz="quarter" idx="12"/>
          </p:nvPr>
        </p:nvSpPr>
        <p:spPr/>
        <p:txBody>
          <a:bodyPr/>
          <a:lstStyle/>
          <a:p>
            <a:fld id="{9A5E294D-6C3F-4A47-824C-A8A8F9A9EC20}" type="slidenum">
              <a:rPr lang="en-US" smtClean="0">
                <a:solidFill>
                  <a:prstClr val="white"/>
                </a:solidFill>
              </a:rPr>
              <a:pPr/>
              <a:t>‹#›</a:t>
            </a:fld>
            <a:endParaRPr lang="en-US">
              <a:solidFill>
                <a:prstClr val="white"/>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02D739F-C149-4E79-B638-5CE6897B0EDF}" type="datetimeFigureOut">
              <a:rPr lang="en-US" smtClean="0">
                <a:solidFill>
                  <a:prstClr val="white"/>
                </a:solidFill>
              </a:rPr>
              <a:pPr/>
              <a:t>3/5/2020</a:t>
            </a:fld>
            <a:endParaRPr lang="en-US">
              <a:solidFill>
                <a:prstClr val="white"/>
              </a:solidFill>
            </a:endParaRPr>
          </a:p>
        </p:txBody>
      </p:sp>
      <p:sp>
        <p:nvSpPr>
          <p:cNvPr id="6" name="Footer Placeholder 5"/>
          <p:cNvSpPr>
            <a:spLocks noGrp="1"/>
          </p:cNvSpPr>
          <p:nvPr>
            <p:ph type="ftr" sz="quarter" idx="11"/>
          </p:nvPr>
        </p:nvSpPr>
        <p:spPr/>
        <p:txBody>
          <a:bodyPr/>
          <a:lstStyle/>
          <a:p>
            <a:endParaRPr lang="en-US">
              <a:solidFill>
                <a:prstClr val="white"/>
              </a:solidFill>
            </a:endParaRPr>
          </a:p>
        </p:txBody>
      </p:sp>
      <p:sp>
        <p:nvSpPr>
          <p:cNvPr id="7" name="Slide Number Placeholder 6"/>
          <p:cNvSpPr>
            <a:spLocks noGrp="1"/>
          </p:cNvSpPr>
          <p:nvPr>
            <p:ph type="sldNum" sz="quarter" idx="12"/>
          </p:nvPr>
        </p:nvSpPr>
        <p:spPr/>
        <p:txBody>
          <a:bodyPr/>
          <a:lstStyle/>
          <a:p>
            <a:fld id="{9A5E294D-6C3F-4A47-824C-A8A8F9A9EC20}" type="slidenum">
              <a:rPr lang="en-US" smtClean="0">
                <a:solidFill>
                  <a:prstClr val="white"/>
                </a:solidFill>
              </a:rPr>
              <a:pPr/>
              <a:t>‹#›</a:t>
            </a:fld>
            <a:endParaRPr lang="en-US">
              <a:solidFill>
                <a:prstClr val="white"/>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02D739F-C149-4E79-B638-5CE6897B0EDF}" type="datetimeFigureOut">
              <a:rPr lang="en-US" smtClean="0">
                <a:solidFill>
                  <a:prstClr val="white"/>
                </a:solidFill>
              </a:rPr>
              <a:pPr/>
              <a:t>3/5/2020</a:t>
            </a:fld>
            <a:endParaRPr lang="en-US">
              <a:solidFill>
                <a:prstClr val="white"/>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solidFill>
                <a:prstClr val="white"/>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A5E294D-6C3F-4A47-824C-A8A8F9A9EC20}" type="slidenum">
              <a:rPr lang="en-US" smtClean="0">
                <a:solidFill>
                  <a:prstClr val="white"/>
                </a:solidFill>
              </a:rPr>
              <a:pPr/>
              <a:t>‹#›</a:t>
            </a:fld>
            <a:endParaRPr lang="en-US">
              <a:solidFill>
                <a:prstClr val="white"/>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a:endParaRPr lang="en-US">
              <a:solidFill>
                <a:prstClr val="white"/>
              </a:solidFill>
            </a:endParaRPr>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prstClr val="white"/>
              </a:solidFill>
            </a:endParaRPr>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prstClr val="white"/>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1A5"/>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a:endParaRPr lang="en-US">
              <a:solidFill>
                <a:prstClr val="white"/>
              </a:solidFill>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02D739F-C149-4E79-B638-5CE6897B0EDF}" type="datetimeFigureOut">
              <a:rPr lang="en-US" smtClean="0">
                <a:solidFill>
                  <a:prstClr val="white"/>
                </a:solidFill>
              </a:rPr>
              <a:pPr/>
              <a:t>3/5/2020</a:t>
            </a:fld>
            <a:endParaRPr lang="en-US">
              <a:solidFill>
                <a:prstClr val="white"/>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solidFill>
                <a:prstClr val="white"/>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A5E294D-6C3F-4A47-824C-A8A8F9A9EC20}" type="slidenum">
              <a:rPr lang="en-US" smtClean="0">
                <a:solidFill>
                  <a:prstClr val="white"/>
                </a:solidFill>
              </a:rPr>
              <a:pPr/>
              <a:t>‹#›</a:t>
            </a:fld>
            <a:endParaRPr lang="en-US">
              <a:solidFill>
                <a:prstClr val="white"/>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uact=8&amp;ved=0CAcQjRw&amp;url=http://b-sides.tv/opinion/20140505-festivals-vs-concerts-pros-cons&amp;ei=aFRJVPSuNNOTgwSo3IDoDA&amp;bvm=bv.77880786,d.eXY&amp;psig=AFQjCNG59Bh0BBj6WO_Jgo4d5tA1gxVh-w&amp;ust=1414178256876274" TargetMode="Externa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hyperlink" Target="https://www.google.com/url?sa=i&amp;rct=j&amp;q=&amp;esrc=s&amp;frm=1&amp;source=images&amp;cd=&amp;cad=rja&amp;uact=8&amp;ved=0CAcQjRw&amp;url=https://rellergold.com/store/product-list.php?SwampGold-pg1-cid65.html&amp;ei=olRJVPuiOcOQNvL5gYAP&amp;psig=AFQjCNFPT8alYdzBYFd2YwENOb-8oLKPjg&amp;ust=1414178331230099" TargetMode="External"/><Relationship Id="rId5" Type="http://schemas.openxmlformats.org/officeDocument/2006/relationships/image" Target="../media/image3.jpeg"/><Relationship Id="rId4" Type="http://schemas.openxmlformats.org/officeDocument/2006/relationships/hyperlink" Target="http://b-sides.tv/wp-content/uploads/2014/05/scene-light-hands-concert.jpg" TargetMode="Externa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p:txBody>
      </p:sp>
      <p:pic>
        <p:nvPicPr>
          <p:cNvPr id="6" name="Picture 5"/>
          <p:cNvPicPr>
            <a:picLocks noChangeAspect="1"/>
          </p:cNvPicPr>
          <p:nvPr/>
        </p:nvPicPr>
        <p:blipFill rotWithShape="1">
          <a:blip r:embed="rId3"/>
          <a:srcRect l="1562" r="9522"/>
          <a:stretch/>
        </p:blipFill>
        <p:spPr>
          <a:xfrm>
            <a:off x="0" y="0"/>
            <a:ext cx="9144000" cy="6858000"/>
          </a:xfrm>
          <a:prstGeom prst="rect">
            <a:avLst/>
          </a:prstGeom>
        </p:spPr>
      </p:pic>
      <p:sp>
        <p:nvSpPr>
          <p:cNvPr id="5" name="Rectangle 4"/>
          <p:cNvSpPr/>
          <p:nvPr/>
        </p:nvSpPr>
        <p:spPr>
          <a:xfrm>
            <a:off x="1752600" y="5410200"/>
            <a:ext cx="5638800" cy="1323439"/>
          </a:xfrm>
          <a:prstGeom prst="rect">
            <a:avLst/>
          </a:prstGeom>
        </p:spPr>
        <p:style>
          <a:lnRef idx="3">
            <a:schemeClr val="lt1"/>
          </a:lnRef>
          <a:fillRef idx="1">
            <a:schemeClr val="accent3"/>
          </a:fillRef>
          <a:effectRef idx="1">
            <a:schemeClr val="accent3"/>
          </a:effectRef>
          <a:fontRef idx="minor">
            <a:schemeClr val="lt1"/>
          </a:fontRef>
        </p:style>
        <p:txBody>
          <a:bodyPr wrap="square" lIns="91440" tIns="45720" rIns="91440" bIns="45720">
            <a:spAutoFit/>
          </a:bodyPr>
          <a:lstStyle/>
          <a:p>
            <a:pPr algn="ctr"/>
            <a:r>
              <a:rPr lang="en-US" sz="4000" b="1" dirty="0">
                <a:ln w="31550" cmpd="sng">
                  <a:noFill/>
                  <a:prstDash val="solid"/>
                </a:ln>
                <a:effectLst>
                  <a:glow rad="101600">
                    <a:schemeClr val="accent6">
                      <a:satMod val="175000"/>
                      <a:alpha val="40000"/>
                    </a:schemeClr>
                  </a:glow>
                  <a:outerShdw blurRad="50800" dist="40000" dir="5400000" algn="tl" rotWithShape="0">
                    <a:srgbClr val="000000">
                      <a:shade val="5000"/>
                      <a:satMod val="120000"/>
                      <a:alpha val="33000"/>
                    </a:srgbClr>
                  </a:outerShdw>
                </a:effectLst>
              </a:rPr>
              <a:t>Prospective Employee Information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52400"/>
            <a:ext cx="8229600" cy="1143000"/>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hangingPunct="1"/>
            <a:r>
              <a:rPr lang="en-US"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Application Process</a:t>
            </a:r>
          </a:p>
        </p:txBody>
      </p:sp>
      <p:sp>
        <p:nvSpPr>
          <p:cNvPr id="13315" name="Rectangle 3"/>
          <p:cNvSpPr>
            <a:spLocks noGrp="1" noChangeArrowheads="1"/>
          </p:cNvSpPr>
          <p:nvPr>
            <p:ph type="body" idx="1"/>
          </p:nvPr>
        </p:nvSpPr>
        <p:spPr>
          <a:xfrm>
            <a:off x="457200" y="990600"/>
            <a:ext cx="8229600" cy="5181600"/>
          </a:xfrm>
        </p:spPr>
        <p:txBody>
          <a:bodyPr>
            <a:normAutofit/>
          </a:bodyPr>
          <a:lstStyle/>
          <a:p>
            <a:pPr eaLnBrk="1" hangingPunct="1">
              <a:buFontTx/>
              <a:buNone/>
            </a:pPr>
            <a:r>
              <a:rPr lang="en-US" sz="2000" dirty="0">
                <a:latin typeface="Tahoma" pitchFamily="34" charset="0"/>
              </a:rPr>
              <a:t>	</a:t>
            </a:r>
          </a:p>
          <a:p>
            <a:pPr eaLnBrk="1" hangingPunct="1">
              <a:buFontTx/>
              <a:buNone/>
            </a:pPr>
            <a:r>
              <a:rPr lang="en-US" sz="2000" dirty="0">
                <a:latin typeface="Tahoma" pitchFamily="34" charset="0"/>
              </a:rPr>
              <a:t>So what's next?</a:t>
            </a:r>
          </a:p>
          <a:p>
            <a:pPr eaLnBrk="1" hangingPunct="1">
              <a:buFontTx/>
              <a:buNone/>
            </a:pPr>
            <a:endParaRPr lang="en-US" sz="2000" dirty="0">
              <a:latin typeface="Tahoma" pitchFamily="34" charset="0"/>
            </a:endParaRPr>
          </a:p>
          <a:p>
            <a:pPr eaLnBrk="1" hangingPunct="1"/>
            <a:r>
              <a:rPr lang="en-US" sz="2000" dirty="0">
                <a:latin typeface="Tahoma" pitchFamily="34" charset="0"/>
              </a:rPr>
              <a:t>Please take the time to submit an O’Connell Center part-time employee application via jobs.ufl.edu. MAKE SURE to attach your resume to your jobs.ufl.edu application</a:t>
            </a:r>
          </a:p>
          <a:p>
            <a:pPr eaLnBrk="1" hangingPunct="1">
              <a:buNone/>
            </a:pPr>
            <a:endParaRPr lang="en-US" sz="2000" dirty="0">
              <a:latin typeface="Tahoma" pitchFamily="34" charset="0"/>
            </a:endParaRPr>
          </a:p>
          <a:p>
            <a:pPr eaLnBrk="1" hangingPunct="1"/>
            <a:r>
              <a:rPr lang="en-US" sz="2000" dirty="0">
                <a:latin typeface="Tahoma" pitchFamily="34" charset="0"/>
              </a:rPr>
              <a:t>In the code space provided on the application enter the code “2019” </a:t>
            </a:r>
          </a:p>
          <a:p>
            <a:pPr eaLnBrk="1" hangingPunct="1"/>
            <a:endParaRPr lang="en-US" sz="2000" dirty="0">
              <a:latin typeface="Tahoma" pitchFamily="34" charset="0"/>
            </a:endParaRPr>
          </a:p>
          <a:p>
            <a:pPr eaLnBrk="1" hangingPunct="1"/>
            <a:r>
              <a:rPr lang="en-US" sz="2000" dirty="0">
                <a:latin typeface="Tahoma" pitchFamily="34" charset="0"/>
              </a:rPr>
              <a:t>If your application is selected, you will be emailed for an interview during the next interview cycle which will occur after the closing date of the online job posting found on jobs.ufl.edu</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200" dirty="0">
                <a:latin typeface="Tahoma" pitchFamily="34" charset="0"/>
                <a:cs typeface="Tahoma" pitchFamily="34" charset="0"/>
              </a:rPr>
              <a:t>Application tip: Please make sure to read the application carefully and fill it out completely.  We take completion and attention to detail (i.e. misspelling and grammar errors) into consideration when reviewing applications.</a:t>
            </a:r>
          </a:p>
          <a:p>
            <a:pPr>
              <a:buNone/>
            </a:pPr>
            <a:endParaRPr lang="en-US" sz="2200" dirty="0">
              <a:latin typeface="Tahoma" pitchFamily="34" charset="0"/>
              <a:cs typeface="Tahoma" pitchFamily="34" charset="0"/>
            </a:endParaRPr>
          </a:p>
          <a:p>
            <a:r>
              <a:rPr lang="en-US" sz="2200" dirty="0">
                <a:latin typeface="Tahoma" pitchFamily="34" charset="0"/>
                <a:cs typeface="Tahoma" pitchFamily="34" charset="0"/>
              </a:rPr>
              <a:t>If you have any questions at all, please contact               scoc-hire@ufl.edu</a:t>
            </a:r>
          </a:p>
          <a:p>
            <a:pPr>
              <a:buNone/>
            </a:pPr>
            <a:endParaRPr lang="en-US" sz="2200" dirty="0">
              <a:latin typeface="Tahoma" pitchFamily="34" charset="0"/>
              <a:cs typeface="Tahoma" pitchFamily="34" charset="0"/>
            </a:endParaRPr>
          </a:p>
          <a:p>
            <a:r>
              <a:rPr lang="en-US" sz="2200" dirty="0">
                <a:latin typeface="Tahoma" pitchFamily="34" charset="0"/>
                <a:cs typeface="Tahoma" pitchFamily="34" charset="0"/>
              </a:rPr>
              <a:t>Good luck and Go Gators!</a:t>
            </a:r>
          </a:p>
        </p:txBody>
      </p:sp>
      <p:sp>
        <p:nvSpPr>
          <p:cNvPr id="3" name="Title 2"/>
          <p:cNvSpPr>
            <a:spLocks noGrp="1"/>
          </p:cNvSpPr>
          <p:nvPr>
            <p:ph type="title"/>
          </p:nvPr>
        </p:nvSpPr>
        <p:spPr/>
        <p:txBody>
          <a:bodyPr/>
          <a:lstStyle/>
          <a:p>
            <a:r>
              <a:rPr lang="en-US"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Application process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1A5"/>
        </a:solidFill>
        <a:effectLst/>
      </p:bgPr>
    </p:bg>
    <p:spTree>
      <p:nvGrpSpPr>
        <p:cNvPr id="1" name=""/>
        <p:cNvGrpSpPr/>
        <p:nvPr/>
      </p:nvGrpSpPr>
      <p:grpSpPr>
        <a:xfrm>
          <a:off x="0" y="0"/>
          <a:ext cx="0" cy="0"/>
          <a:chOff x="0" y="0"/>
          <a:chExt cx="0" cy="0"/>
        </a:xfrm>
      </p:grpSpPr>
      <p:sp>
        <p:nvSpPr>
          <p:cNvPr id="3075" name="Rectangle 5"/>
          <p:cNvSpPr>
            <a:spLocks noGrp="1" noChangeArrowheads="1"/>
          </p:cNvSpPr>
          <p:nvPr>
            <p:ph idx="1"/>
          </p:nvPr>
        </p:nvSpPr>
        <p:spPr/>
        <p:txBody>
          <a:bodyPr/>
          <a:lstStyle/>
          <a:p>
            <a:pPr eaLnBrk="1" hangingPunct="1"/>
            <a:r>
              <a:rPr lang="en-US" dirty="0">
                <a:latin typeface="Tahoma" pitchFamily="34" charset="0"/>
              </a:rPr>
              <a:t>Multi-purpose facility with 15 full-time administrators and nearly 400 student employees</a:t>
            </a:r>
          </a:p>
          <a:p>
            <a:pPr eaLnBrk="1" hangingPunct="1"/>
            <a:endParaRPr lang="en-US" dirty="0">
              <a:latin typeface="Tahoma" pitchFamily="34" charset="0"/>
            </a:endParaRPr>
          </a:p>
          <a:p>
            <a:pPr eaLnBrk="1" hangingPunct="1"/>
            <a:r>
              <a:rPr lang="en-US" dirty="0">
                <a:latin typeface="Tahoma" pitchFamily="34" charset="0"/>
              </a:rPr>
              <a:t>We facilitate a host of events including concerts, expos, speaking engagements, and athletics</a:t>
            </a:r>
          </a:p>
          <a:p>
            <a:pPr eaLnBrk="1" hangingPunct="1"/>
            <a:endParaRPr lang="en-US" dirty="0">
              <a:latin typeface="Tahoma" pitchFamily="34" charset="0"/>
            </a:endParaRPr>
          </a:p>
          <a:p>
            <a:pPr eaLnBrk="1" hangingPunct="1"/>
            <a:r>
              <a:rPr lang="en-US" dirty="0">
                <a:latin typeface="Tahoma" pitchFamily="34" charset="0"/>
              </a:rPr>
              <a:t>We are home to eight Gator sports teams</a:t>
            </a:r>
          </a:p>
        </p:txBody>
      </p:sp>
      <p:sp>
        <p:nvSpPr>
          <p:cNvPr id="3074" name="Rectangle 2"/>
          <p:cNvSpPr>
            <a:spLocks noGrp="1" noChangeArrowheads="1"/>
          </p:cNvSpPr>
          <p:nvPr>
            <p:ph type="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hangingPunct="1"/>
            <a:r>
              <a:rPr lang="en-US"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Who we are…</a:t>
            </a:r>
          </a:p>
        </p:txBody>
      </p:sp>
      <p:sp>
        <p:nvSpPr>
          <p:cNvPr id="13314" name="AutoShape 2" descr="data:image/jpeg;base64,/9j/4AAQSkZJRgABAQAAAQABAAD/2wCEAAkGBxQSEhQUEA8QEBAVEA8PDxAPEA8PDw8QFBUWFhQUFBQYHCggGBolGxQUITEhJSkrLi4uFx8zODMsNygtLisBCgoKDg0OGhAQGCwkHiUsLCwsLCwsLCwsLCwsLCwsLywsLCwsLCwsLCwsLCwsLCwsLCwsLCwsLCwsLCwsLCwsLP/AABEIAKgBLAMBEQACEQEDEQH/xAAcAAACAgMBAQAAAAAAAAAAAAADBAECAAUGBwj/xAA/EAACAQIEAwYDBQYEBwEAAAABAgADEQQSITEFQVEGEyJhcYEHkaEUMkJiwSMzcoKx0SRSsuEVU5Kio8LxQ//EABoBAAIDAQEAAAAAAAAAAAAAAAECAAMEBQb/xAA1EQACAgEDAgMGBgIBBQEAAAAAAQIRAwQSITFBBRNRImFxgZHwMqGxwdHhFCNCBiQzQ/EV/9oADAMBAAIRAxEAPwBpZ4M9eXERkCrEYAyRGKxmnK2VsapytlbGEEVisKoiiMYpGFCMYtLCsWrrK2WREagjIuQq6x0WIEVjWOVKQ2EqUhsNlCsNhszJJZLHuEU81QJp4tBfa87ngeoUc/ly79PiZ9S9sN3oBx6+Nh0JXTUXGhmbxXULJqZJdFwNh/AmAKTmWW2BZIyYyBMkdMawbLGTDYJljJhBlY9hHe9RaAysTWLMGXKbKvI5uc7WHxCGHR+XH8dv5GfbJ5Ha4NU4nKcnJ2zSgTLCmGwZpxtxLBvRMZSIpWL1EliYwu4liCAcR0QAwjogMiOQraQBGWEh6AhnAZSNPVUooCWcElnvfMDsLcpfkzY5YYwUKkruXqVqMlJtvgqkxsYPTiMVjVMStlbGacrYjGUErYjDKIBGEWQVh1aOmI0UqiBhiJVUkTLkKVFjpliBZY1j2QVksJFobIZkkslkZJLJZmWSyEhJLBZJSSyWZQwTVDZFLGxNhvYS3HCeR7YK36IE8sYK5OhWpTtoRrAmWp2AZI6Y1lDRhUibihoR95NxU0YdxNwJ6cZSDZC4a/KHfQHOjbcE4QGqoHF1LqCOo5xYz35Iw9Wl9WZdRnqDo2XbjhdJCgpIEOUlrXt5frN/iGPDp86hiVcc8t/DqZdBmyStyZwmJo2lcJWdmMrEaqS9McWqLLEyAHWWJhBssZMBAWSwkhILFO4ScRlQVREYoVYrAGSIwMapmVMRjNOVsrYyhiMVh1iiMKokEYRYyFZYpeFqwJitZIhbFidRY6ZagJWNY5BWGyGBZLITlgslkZIbJZYU4LJZcU4LFsjurnSHcS6H6DdyLqfH16Q48s8c1ODpruUTisvD6GsxQzMWOpJJJ6k7x3klKTlJ8vkvh7KSXQValCpFlkpShsDYUYeTcVuQOrh4VIKkKNQ1lm4s3DeEw2sVyKZzOs4FhACDbUbTp+GYYvIpPscvUTbVGp7ZVL1f5RKvEZb9XJ/A06JewcDxSqEDMxsqgsx6AbxsEXJqKOtGSirZo8DxBa6Z0BAzMvi30m7LheKW1jYc0csd0ehXvVYkKwYg2YAg5T0Mm1pcosjNPoyjCFDWCIjpkIyyWSyRIQ7dROIygMoiMARRFYAqRWBh6crYoykrYjGEiMRjNMxGIxhBIVsMqxkI2ETSWRdCMXqrKZFsWJVEgTL0wBWPYxUrGsJgWCyFwsFgLBILJZYU4LBZYJJYLGKahRfnJZU25OhVzc3MJalQJ0hTCBanHTDZCrGsjYwiyIqkRVpxgJippw2WWO4KlrBfJRkZ03DxYTsaKW3k5+Xk5LtfV/aH0Ex5HvzSZ0dHH2Tyj4g8QyUhTB8VQ69Qim5+Zt9Z2/CcO6e99v1G1+Xbj2+prsdixhMLTpr++ZL/AMJbVmPuTaaMeP8Ayc8pv8Kf2g5Mv+Lp1Fda+2T2ewfcUmqVWylwGbN+Ffwg+ev1k1eXzcihBdCzQ4vJxvJN8s2dGqrqGQ5lOxmSUXB1LqdCMlJXF8GFZBjMslkorlhslHaIZxmUBllbAFWKKTVxKJlzsFzuKaX0zOdgPOSOOU72q65fwAOUxKWKw6RGKMJK2IMU4jFY1TgsqkMIJbEpbL5Y9AsDilsbAgjTUQamEYTcYy3L1Xw+0Pidq2hNhKDQgbLCmNYMrDYSVWSyFxTgsFhAkWxWwgpwWK5FgloRXKwVXWEePAK0NjlSISA2WMmSyhWNZCymMhGizmEVICVkGHsGJE+SmZsMcKrYeouFqpSxBT9jUqJ3iK/5l6cudr3sdp1NLlhH8XQyTjyeScH7XVcW9SjjEVMVSLBigsr5GyuCNgQemhmvWaCOGsuJ3GX7/wAm3RZLuL6o887WY4VsUxBzU1tTUjmq7ke+ad7Q4XiwJPq+THrMm/L7kVwjfaK7Vq5ApIQ732CjRKYHPb6GGa8nEsePq+F+7DiazZXkyPhc/wAIPj+INi2tfucMhuzH6E9WPJRExYY6des39/T1ZdlzS1MutQXV/ff0R0nCghop3IIp2IW+h0JBv53vOZn3rI9/U7Gm2eWvL6DJWVWXlSISFbQjUdYhnJZnDoYjAw6GIxWcfi8T9r4nRpKSaWHYu1jpnTxEn+YKs7GPH/j6GU31lx9f65KG7mku3J3qTgMdjFOVsVjCCVsQYpiIxWOYcRWyibNrQwV1vedvReEZNRg85SS60vgYZ5qlQB0mLb2LE7EsRMs+ppgKxC8qwkIimWGxrLBZAWFURRGwqJBYjkMLSgKnIHUSSxosAyQ2WpgmWMNZQiEJQiMgg2johSMiGXjAJEgBzDGBFUh0PLNxVR829ocS1LH4xqTWzV8Wl/yu7BrfXWe300Fk02NTXaL+hVO8c216HOvN6Mkiq20ve19bb28oWBG/4JwtsVbMDTwqE2UfjbnY8z1b2Hlz9TqI4OnM3+X36HR0+CWoq+IL8/vu/odilIKAqgKoFgBsBOM5OTt9TuwiopJFGhQ5QmMFIiQY6am05jRQMoZWxQHGeIChQepezBSE86h0X6yzTYXlyqP1+AknXJ532V42mFq1KlVXqFkyDLl3LAkkk+U9FrtLLUY4wi0qZhx5Em3Luel9ne0NHFg92SrDem+UP6gA6ieZ1eiy6d+1yvVdDSpKStHQU5gYrD5rAmxNgTYak2Gw85XVuhQHZ/jNLF0+8ok2BKsrWDow5ED5y3VaXJp57J//AEmSDi6Zu8O0xyMs0b7DVFyb+us9f4VqtLDQuMslPm1fPyOZkjLf0EXM89FpmpCOKlGXqaMYoJWXlrQAIyyWGyQslgbCKkFiNjNFICqbNnTwgK3vPQ6bwRZdL5zlT6mKWVqVCNVZ51qmaosWcSItTBMsYsTF3EZDoCxjoYEzR0EHmj0SiC8agUXRoGgNDVExStoZ7ySyuj5z7bUgmOxQBv8A4io3/UcxH1nvPD5OWmxv3Iz5+pzzTejGxvg3DziKqoL5fvVCPwoNz+nvKdRmWHG5fT4lunwvNkUV07npaU1UBVAVQAFA0AA5TzTk5O31PURiopJFGMKGBGOEWpYhHF0OYXIvruN5ZKEoupEhJSVoJFCdBTac9oShmm8qaFaNN24W+FP5alMj6j9Zt8MdZ/kynKvZZ5sZ6U5XQY4NUYYil3a5n76nkXWxbMLDSV6hR8qW58U7HwZPbVHvrrdW8RQZWu4IBUW+8DytvPAp1JcWbTiuD9onwVRaeKrfacHUJOHxgJewvY3O5sd13HK4nb1GihqoOeKO2a6x6ffufRhlEPxKv/w3HrXp64LFgGrk1S/4mW3TMGHXMwleGH+bpXil/wCSHT7/AC+gy/2Q290ekUrEAggggEEagg7ETzr44ZibD95YamwAuSdAB5xVG3wVuNhMBiEqC6OrrcjMjBluNxcTfp41PZkVfEryxlHqiOJIARaHW44wmlFjaeTfUQvMZqosIAFgIAFlEArYRRAIxilCiqRs6dZcm+s9XpfENLDQOEn7VPj3mOUJbzX1DPJtmuIs8iLUCIhLAFQRkMhapLEWIUrNLYliQoa0uURtpcVJKFaLo8DQrQ9QeVMpkavtp2hXBYZqmhqt4KCnnUPMjoNz/vNmg0j1OZR7dX8BG0lbPnzF1i7M7sWZmLMx3Zibkn3nvIRUUorojn5JbnbK4LBVKz5KSFm522UdWPISZMsMUd03RXDHPJLbFHofAuDjDJYHNUaxqP1I2A8hPParVPPK+y6HotLpo4I137sdaUI1AHaOkOgbRkBmk7Ktem46VT9QJu1yqafuMWglcGvezdTCbjco0xtAGKbStoVms7Xt/hWHV6f9bzV4ev8AevgyrL+Fnm1WekiceZ1nwpw+bFVHIuEokX6MzAD6BpyfHJ7cCj6v9CzR8ts9gpJcWIuCLEHUEdDPIN07NjPLe09IYGtUwzI1XBVQK6U2OVqTm4z0X1sykEeY0N956rRSerxRzJ1kjxfqvRr0f5PlEc7Vs0P/ABmqaAwxfPQWp3lMMozKdRod1Gp0vN3+NjWXzqqTVMaEqdrqd38Pe2C0k7jFuRTH7moQzd2P+WbC+Xp022tOH4p4a8kvMxLnuvX3/wAj59NLIt8Fz3X7m07S8TOPenhcG96T/vKmVgrHpY2JVQCT19pm0eBaSLzZlyui++7Dp8PkQllyrldPv3nZcF4TTwtJaVFbKu5P3nbmzHmTOTqNRPPkeSfU5mTK8kt0h+sgyg3udbjp0hnGCxRmp3J3cfSuj+ZVCT3VXAm6SmzSpFbSBsssgr6hFgFYRYorCwsQsGkQtFGaAZIC8KHQEmMWFGhGQB1jJliF2pA7x1KhrON4dximqBK9dRV7/E0h3jakpUNgTsNGUazt59LNy3Y4+zUXx70XKRtTVtMaVj7bGKFS8SSKZqjaU2CqWYgKAWZjoABqSZRTbpGeXU8M7ddojjcQWBPcpdKC7eHmxHUnX5DlPb+G6NabFT/E+X9+4yaif/FHLOZ00YW7PTOzGGFLDItrMw7yoeZZtdfQWHtPM63I8mZvsuEej0mHy8aXc2DmZ0aqFmMsSGoExjICFcbiRTRmPIaeZ5CXYoOckkDJNRi2zkuHcYNF28IZGa7DYj0nWzaZZYrnlHExax4Zvjhs6rC4+nUXMri3QkAg9CJyp4ZwdNHZx54TVpm5R5iaLRmm8raAaTttilWigY2LVLgcyADfT3E2+G43LI2l0Rk1WWOOHtM4GpiAevynoFBo40tRFnr3w04aiYVKi6tVu7tpyJUL6C3zJnkPGc8pZ3B9I9DpYUljVdzvcPSnBkwTka/tZ2bTG0ChAFZQWoVD+F+h/KbAH2PKadBrpaXLu/4vqvvuiuOTa+enc8MfDMjFGUqysVZTurKbEH3E9wpqUVJPhm2MOeDe8EwQqMAdJg1OVwVo6uJJRtns/YrgNNVz/iAtcWvrOTo9MvEMs45J7VFL538eyPPeKaud7F0N1WSxnBzQUJuKd06sxQdoA8rLEL1DGRbEBnjUW0XVtDJQjXIWmt9t/wDLzI6iMoblw+fT+P46iSe3qWQyugNBA0DFoIBAIwbyDoExjDpAzCOihkGRQxhgbiEZHhPxGwDUMdUNrJVPfoeRz6sPUNm+k934Rmjm00fVcP5f0Y9TOcWmdR2b4lfB0DUvcsaIbzDMFv8AICcvWYP+4mo/E6elk5402dTw43nLy8Ey8HMfE/tNkT7JRbxEA4lgdl3FP33PlYc51fBtDufnzXw/n+DBkntV9zyqo09Qkc2btlsHh2qNZVLWBZgBeyjcwZJqEbbDhxvJNJHoHZzH51KsNVtY9RPP6zDtluXc9LjluibR5lRZYtUMsQWCMYiNH2rVu7Uj7ubxettP1m/QOO5p9TD4g5KHBx7GdhHn2zLyE3HqiGeUaPYjNMytgOT7b081VMxuBT8K8gSxuffT5Tr+GSrG69Tl6/EpNNnLtTHSdRSZzHjie1/DOhbAUbbXrH/yNPE+Mz/7qfy/RHTxJQxpI7mis4kmVzYwoiFTPMfib2ZZXbGUVzU2AOIUbo40z/wnS/Q6856bwfXRlFaeb5XT3r0Numzcbe66HN9n8RlYF2AHSdDVwtVFHZwtuPJ7h2Ox9NqFwb6kG24NtpzNDrcWiyTjnjd9ODzHieGfnDmIa97aTg5sinklKKpN9CmCo19VYqNUWhZ3MdItSQLvI1D0Qa0m0lBKeIHP2gcBXBjRxpYagb72Gb5x5ZG4bWl8a5+F+nxKVgSdoJSeZ2hZI3GCVGQ8zqP/AJPR+E6XSZdLPfG5q/W/dRgzOcZmsdr30tqw+RtPN9GbEqBkQj2IYzHZKlGmFzNVdxvbIiIWZvPUKLfml+PFuhOd/hS+rdV9+hbGNpv0GnEpFTOM+JdSpSw9PEUmINDE0qrAEgMp8NjbcXIHuZ2fBlCeaWKa/FFos3bU2dLg8YtamlSmbo6K6nyYXnMyYpY5uEuqdBPNvjPh7rh3OlnqKLeaqTf5T0n/AE7OnOPwKNVFSh8zisNxeolGlSHiprUNQECzKcxIU/5hfxX87cp256bHLJLJ3ar7/QbT5cmNJVaff0O4xnaxMNhUZSrYqqmZKY1FIH8b/oOc4ePw6WbO0/wJ8v19yL9Vk2s8uxWIZ2ZnJZmYszHUsxNyT5z1EIKKSXRHHyZHJ8ixMsKGz0D4fYBaeHq4moNGzKpOwpJqx9z/AKZwPFcznmjgj2/V9Pv3nV0ENsXN9/0Ql2YxamswuLspsNrm4OnteXa3HJY0zoYs8JtpM6lpykaBeoNI6YLNDxDHCjWBYkq1OxUciGNj/WdDFi8zHx1spyZVjlz0NkVp1qViQyOCAR139iLTNc8U7rlDSUcsa7M8+4jhjSqMjHVSR6jkflPQ4p+ZBSXc83nh5c3EWDCWUVWj1OmZ5VnsxuiJTIByPbF/25HRVX6X/Wdjw5f6rOZrXyjmiZ06OW5HXL2jenw6hSoYg0nWtVFZUbLVKk50YEa5dT7zkf4MZ6yc8kLTSq+no/mdGOWMcafc33C/idUpLVWtkxLLl+zuF7rvLNZs1uq6/OYM/gOPI4uHs31XWvh8+CN423z/AGer8Oxgq0qdRfu1KaVBrewYA/rPK5cbxzlB9m19CqUadBMZh1q03puLo6MjDqGFjBjm8c1OPVcgTcWmj59rDumKlszqSrBdlYGxBPX0vPfx9uKa6M7Ec3PB1XYDtV9nrFKhPdPTcm1r94illtfqAV9SJy/E9B5uPdHqmvo+P7E1cfPSS6obqfE6sKwbJTNAHxUVHiKn851zD2HlKl4Hi8ure71/r0M70uJRq+fU9Iw+Np1qSVabXV1V00/CRfXob6Wnn8mHy24y/EnVe71sxqMoypiz1RcgEEjcAi49Yqi+poSKbnQa9I6XIbrqK1KksUR0igqw7Q0LHjSU6pSqyoLIUZrgEnRlJ8rqb9G8pb/iSnjUoK+t/f1G8puNoLje0S0G8RU03ovUw7qb56iGzITt+JSD6wYtE8seOqdNe59/1Fjp96463z8PUa4H2yRKVrj7o1Ouo0JHvNmGer0bmsNe16rlfD7aKtT4a5zuxzg/F1r3sSWzOx8LBRrtmta+oNr7ETl6nDOL3S7/AA6v3FWbC8bAdp+OphEUsRnqOEp5gxVdsztbXKoIJtqdBzjaLSS1EnXRcv8Ahe9hwYXkb933+ZwvxE7SGnVw1XB16bFadcCond1VBcqGGtxewGnnO34ToVOGSGaD6rh2ullq9iDUl6E8M+KyW/xVEg2UD7OA1zrmY52Fr+Gy+uvKTN/0+/8A1S+v9L8/yKXsXc7A1KPEcI2QlqNanUQMVKlSCVvY8wwv7Tj7cui1Cv8AFFp/fxQatHg9LtDiKNJaFKvVpinUqMGp1XW4Nhbf7oIY/wA5nu5aPDkm8kop2l1S+/T6GOWecFs9A/Eu0zYjCUcPUW7UWZhWLlmcG+jA89d78pXi0McWolmi/wAXaug3+QpY9r6iuFrBaVyNQ7W89FsP6y2cW50jVp8sYYbZrsTiC7EsbmaIQUVSObmzvJK2LsZZRnbDcOwTV6qUqYu9Rwi+V9yfIC59omXLHFBzl0XJIRc5KKPV+29RcJw8UaRABCYZeZK2u59wDr5zyvhqlqNW8k/e/wCDq5nsx0vgcF2Mp5sSDe2WnUbXzsv/ALTu+IusFerX8/sU6DnN8jt6x/MJw4/A7qANU85YkGjmO1VHVaga4tlI6HkZ1NDLhxZz9dB8SLdmq1uempt57QayNl2jd4zSdo/FXdxqpIA9lA/SbdJxiUe5xtfilHK5djWiaTGeo0mnlpI9oO4cyiQGcBx/E561Rurm3pynoNLDbjiji6uftM1BM2HPsmodvT9ZEGbpIpnMNC72eqfDnt0tKh3OJY5aNNzSsMzP4gVQefiYa6WA2nl/FvCXky+ZiXMmr/k6eCPmxVden9nqGI4kiUGrhg9JaTVgyEEOqgnQ+dp5iGCcsqxNU26F2NvaeCcXwxplGb/9aNPEj0qi5+t57vBNTtLs3H6G+UlVo1KViGuDYg3HkZqcU1RmjlanY2zhyG2VjZsovkbnp9R/tKknHj0NDlv5Xc3eJ7U1Ew1PC0W7qmisGZCQ1UsxYktuBcnQdZihoISzSzzVt+vbsM1CEr6sjhvFkw+Jz4dnakrm7vYPVpGwIZR7257GHNp5ZsO3IlbXT0YVPzOGenjFhgGRgykXVlNwR1vPLvG4vbJcibfUE1S8ZRDVAmxiKTmdVsFJzEAeK9t/4TGWKUuisba30OB7Q4l62LKqcqkUms7WVP2Skg+YuQZ6DSY4YtPb68/qWrcqS+vzK1+L5sGMP3ZZ0qGpSqBh4QTdhltzu3PpDDTVqPNvhqmgzjNScoimGxpBylrADKf1P9ZbPEnyh1k4aZ3fwzokh65ZgpJo01vowBBdiPUAD0M4XjM0msS69X+338DDnnviomv+K2PzV6FLVVVC7ta9hUaxIHOwp/WafA8NYp5O7dfRf2TTpxi2u7/Q03xfwSYcYOnRQKi06wvbVjdNWPM7n3mzwDLLN5s5vm1+5zNZOTVnD/YGOHWuLZDWfDkXuRUVEe/oQ/8A2nynb86KyvF3pP5NtfsZ4wcobvkej8H4m2H4HfNld3q0qJ52d7MR0IHea+QnnNRgjm8U6Wkk38lx+x1cEfZVnnHFuF1KaU6zL+yrBjTcbZlYqynodL+h9Z6PBqITlLGn7Ueq+Jy9ZilCd9ma+nckAbk2HrNDM0LbpDuNbZRsot6nmfnKca7s2aiVVBdhYUTLNyMyxSKmiYdyA8bOy+GqUadR6tZlFQDu6IPK/wB5vlYfOcfxh5JwWOC46v8AY26LB1kV+JPGFq1EpU2zCnmZyNs7W0v5AfWHwjTSxwc5Lr+gNbkVqKOc4V3gzNTzAfu2ZfPW3yF50c+x1GXxE0e+24/A3XD+L5LrVYkaWP3svW8xZdNv5gjq49SoezNmwxOPVQDmvfUWtt1maGGUnVGqWaMVbZz+M4j3hZQNCB81ubidHHg2JM5ubVRytwj3A4DF93m65bD3I/tHy499Femz+WpWCbxI3O1jGXsyQkn5mORryJoOaekYCoWUFhlJ1tva+w+U83liotpHsYNuKbGOIY0UkPNiCFty8zK8OJ5Je4k3tVnnuKe5noYKkeczTuQvLDNY1h8E1YoqWzFsi5mCjMdhc6CVyyxx25GhYJZIpxFmpEEgixBsRLFJNWil45RdSN/2fwiNh8YzD9pTXDVKbX1F6uRh6EOPkJz9VklHNiS6Pcn9LX6HQ0Uas7fjvGhT4LhaKOC9ZcpymxFNHOe/8wC+finG02lc/EcmSS4j+rXH5clz/E5HB1sc1RFV3LGmoRAxvlp8lHkCT853FiUJNpdf1G8yLxtLqIXl5lUuS+FrZWsfutofLofb+8E42rXUfDl2Sp9GdA1JaVOhWo2FRkr06oYZwKikox16o6G3Kc9SeSc8c+iaa7cdf1TN6xrazn3r5fCo1663E6ChfLOfkz7Htj1Ol4F2pqUkSnYOql9NATm2G3JiT538pzNV4fDJJz6Pj8v6NuLJuS3dTsOAcZ+0B7gK6m9he2Q/d167j2nH1el8lquj/U0Sil0NT2+rqrU2LDRGBHMjS36zX4XCTUkl3JHJHFByk6PN8bj3diSx1N99TPSY8MYKqPP6jWZMknTpGYPHtTYG9/I6gyZMMZqg6fW5MUruzaYWuGu1+Rv5XmWcK4OxgyxyXI2p7X1MPSp0MJVyqEV6jC7MKrEsyrmuFAuNANTeZf8A82Gaby5o2+3w9/r8zHk1MIS2x5FuJcZeu9N69TOwSmpZrbXvqNvxGWYdLHFGUcapWzZ58IKN8Gz+KnHqWKq0VouKlOmjXdds7HUDroq6zN4Jo8mnhJ5FTb/JHN1bVJGsxuLU8NwlIEZlrYp3Ate2YBWYedyAfyzVjxv/ADck30qKX7/fvDFVgX36g8fxPNh8NSB8NGk91HOo9R2Yn2yxsWCsuSfeTX0SX9mjzVGABONNUpDDVmzYckBLqCaD3OV0O+hJuOYJ9Y70sYT86C9rv716P76mWWZZVsl3NbhsOULM4sUJUD8+301+k0zmpUo9/wBCrDh8u5y7fqAWp4teseuClTW+2Nlryo1yaYNjGRXJogabSC9OgGosdMplG+RzC48JSKWN8xcEG3jIy6+VjKZ4nLJu+RqxZ4Y8bj3ERUl+0yLIwVasToSbDYchHjFIrnklLhsojkG4hasSMnF2gxe8Si5ytDmEcBGW3ia+vIACUzTck/Q2aeSjBxrliREvswtHYcN42p0bwta/kbdJxs2kkuVyemwayE+HwxTiOO7zMeWw8hLsOLZSBqMycXRoKpnQSOBN2wcYrHMKRlserE/IW/WUz6m/TP2afQvjCDlIvfLZieZBOvytFx8WhtQ06ZPDsf3YqqQStSl3bWNtnRwfPVBJlxb3F907/Jr9ynDl2N30LYvEghVzXsugve1yWsOmpMEMbTbNGbPGkkymGGUZiAcxK3N7gc7fT5Rpu3tQmKO1b5d+CjizQrlAkts6A1d40SrJ1NmuLJpBSdAxcfxEKD/pEzPGt9/f3ydKOX/Xyaeu3iOvSbIrg4uV+2bbhOO7j9sQGYXWkp2zkasR0APzImTPi83/AF/X4f2b8OZY475fL4muGNqFtKjLc28DFRY+Q5TT5UEuVZkeoy5Z/iZGPxjVD4mZrAKCxJNhJixRguFQNTqJZHV8IVvLTKZISwuHrFT5EWPoYso2XYcrg69QTaGMUvhl2qX3ipUWObkuQxXwKfW3pcxL9pov2vyoyI+1EgAnRQQu2xJP9SYfLSdiLPLoyrG/OFcEk9xfD0C7W2Frsx2VRuTBOairGxYp5Z0vm/Qdx2INZ7KNzYAaXJ3J8ydZRigscbZszZHmmoRGMVwLugC51IvaVw1fmOol8vDYY1ubFClpdZlcQbLGsrcQbGMit8AmeMkVOQMxisyQgMob6C/pGsTa2+CCpHKSyNNBEMDGiwy1LEetvaI42i+OSpIiqupki+AZI1JlGe5jJFbk2xqgxym/WVSS3GrHJ7HYBo5Q2UJhFbGKe0R9TRB+yXzXX0uItUyzduiAG8sMyfIsBr53lnYz07NlXzCysQcugsLc7n+szRp8o6c98UoyfQFUqbdRHSKpzboh5ECTMWpyv6SNdwqfFCrXvrvLUY5XfJZm0HlAlyGUm4pGUD4hbe9h6nSSXQmNvcqK3hFZEgDJCGCQiJaRBZgkIhqpV0Ucgqj6SpR5bNk8lRUfcAqU+Y2liZnlDujEQkgLqToBI2krZIxk2lHqbCs4Rcinzdv8x/sJninKW5/I6WSSxY/Lj17sBhyQwYcjcR501Rnw3Gamh/GY5qhuxvpaUY8MYdDbm1TyC3e9ZbtMvmepVnEiRHJUK1HlqRlnIFeOVWReQFk3kIXRyNorQ8ZtdCocgw1Yqm4uybhvyn6GDlD3GfuYJhHRS01wOLTLAHylLaTo2xg5pSFXI/vLUZJV2GcO3hPrK5rk0Ym3FgmMZFT6lDCKXLkDygpMdykkMr9wW53Mrf4jSq8pULNLDM+pNL94Ol7/AKyS/CyQX+1DGIfWVQXBqzSd2Ld5qJbXBl32xhllaZpceADSwofASllbRiBbW/MCK7jyiyGzIqk/mU71RsgI/MSb+cO2T7lfmY4viN/EnCVwr5souLlegbkbSTg5Rqw4MsYz3OPwBVtyeR1HvGj0Ksv4m/UGYxUReQhMgTJCGKZGRMOTe0r6F7alRao0iQZtIvh6tgbCxP4udug6RZxtlmHI1F0vmDZo1FbdvkdW1haUvqbeNqoqwhRUwLx0VsA5jopkDJjFTZIEhCwXrBYaKQgMEgSZAlCIRKLHW3XaDoN+Iep1SoCjkNfWUOO52b4ZXjiomuE0HNHqaWQdTr7cpS3cjdCNY/iBIjFLQMxitkO8KQJSvgb2RfS8q/5M1dMaF2MsRnbJpDxj0vA/wjQVzQSob3ixLZu0xS8tMljoq+C8q2+0bFl/12JM15akY27MBhAZAQm8hLLgXBPS1/K8HRj1asHGEMkITAEi8gDISEhoKDdFWa8lAbsPSfSI1yXQnxRUmEVsLQrWiyjZbjytdRlmldF7kmL1HliRTKQEtHopbKmQVkB4aBZN5CEwDImQJEhCDIKw2DsLk8hYepiz9C7T0rk+xVqsm0DyKymFpZmA6nX05xpypWV4ob5qJscW8zwR0M0l0E2MuRjYJoyK2VMIo07aD0ErS5NEnaQuxjopZNOra+nK0DjY0Mm12WNYdJNoXlXYCY5SWDeG3nBXI1+zRSEQiQhkhCZCBKD2v0IKn+o+oEWSsshKiCIRaIkIZIQqYQMmAhWEBkhA9BbiJJ0WwjZdqdoqdljhRQiMVssryNBUmUYwoVsrCKTAEqRCBomQhkBCZBjJAMiEBBMhGUhFLo5GoNj1gaT6jRk4u0HFUtvE2pdC5ZHJclSYRWwZMIjIUXNhD0AlboO8RF74AMY6KJOysIpkhDJCE3kCVkAZIQyQhkhCVMgUy5aChtxQmQWzIQESEMkIZIQyQgzS2lbL4cIq7QpAlIreESyVMgUSRARooYRTISEwBItIQyQBkgTDIBkQgJIkC0VtCKRIQYUWErZfFUirQoVgiYyK2Hww3PsP1iT9C7Cq5KVmhihZy5BRyoiQhkhDJCEyEIkIZIQyQhkhDJCGSEMkIZIQyQhkhDJCGSEDI2kVosT4IMgGVhAYDISwiaxWWR5MdbSJgkqBxhDBIQmAJhkARCQiQBkhC14BrIMID//Z">
            <a:hlinkClick r:id="rId3"/>
          </p:cNvPr>
          <p:cNvSpPr>
            <a:spLocks noChangeAspect="1" noChangeArrowheads="1"/>
          </p:cNvSpPr>
          <p:nvPr/>
        </p:nvSpPr>
        <p:spPr bwMode="auto">
          <a:xfrm>
            <a:off x="101600" y="-2697163"/>
            <a:ext cx="9486900" cy="53340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3316" name="AutoShape 4" descr="data:image/jpeg;base64,/9j/4AAQSkZJRgABAQAAAQABAAD/2wCEAAkGBxQSEhQUEA8QEBAVEA8PDxAPEA8PDw8QFBUWFhQUFBQYHCggGBolGxQUITEhJSkrLi4uFx8zODMsNygtLisBCgoKDg0OGhAQGCwkHiUsLCwsLCwsLCwsLCwsLCwsLywsLCwsLCwsLCwsLCwsLCwsLCwsLCwsLCwsLCwsLCwsLP/AABEIAKgBLAMBEQACEQEDEQH/xAAcAAACAgMBAQAAAAAAAAAAAAADBAECAAUGBwj/xAA/EAACAQIEAwYDBQYEBwEAAAABAgADEQQSITEFQVEGEyJhcYEHkaEUMkJiwSMzcoKx0SRSsuEVU5Kio8LxQ//EABoBAAIDAQEAAAAAAAAAAAAAAAECAAMEBQb/xAA1EQACAgEDAgMGBgIBBQEAAAAAAQIRAwQSITFBBRNRImFxgZHwMqGxwdHhFCNCBiQzQ/EV/9oADAMBAAIRAxEAPwBpZ4M9eXERkCrEYAyRGKxmnK2VsapytlbGEEVisKoiiMYpGFCMYtLCsWrrK2WREagjIuQq6x0WIEVjWOVKQ2EqUhsNlCsNhszJJZLHuEU81QJp4tBfa87ngeoUc/ly79PiZ9S9sN3oBx6+Nh0JXTUXGhmbxXULJqZJdFwNh/AmAKTmWW2BZIyYyBMkdMawbLGTDYJljJhBlY9hHe9RaAysTWLMGXKbKvI5uc7WHxCGHR+XH8dv5GfbJ5Ha4NU4nKcnJ2zSgTLCmGwZpxtxLBvRMZSIpWL1EliYwu4liCAcR0QAwjogMiOQraQBGWEh6AhnAZSNPVUooCWcElnvfMDsLcpfkzY5YYwUKkruXqVqMlJtvgqkxsYPTiMVjVMStlbGacrYjGUErYjDKIBGEWQVh1aOmI0UqiBhiJVUkTLkKVFjpliBZY1j2QVksJFobIZkkslkZJLJZmWSyEhJLBZJSSyWZQwTVDZFLGxNhvYS3HCeR7YK36IE8sYK5OhWpTtoRrAmWp2AZI6Y1lDRhUibihoR95NxU0YdxNwJ6cZSDZC4a/KHfQHOjbcE4QGqoHF1LqCOo5xYz35Iw9Wl9WZdRnqDo2XbjhdJCgpIEOUlrXt5frN/iGPDp86hiVcc8t/DqZdBmyStyZwmJo2lcJWdmMrEaqS9McWqLLEyAHWWJhBssZMBAWSwkhILFO4ScRlQVREYoVYrAGSIwMapmVMRjNOVsrYyhiMVh1iiMKokEYRYyFZYpeFqwJitZIhbFidRY6ZagJWNY5BWGyGBZLITlgslkZIbJZYU4LJZcU4LFsjurnSHcS6H6DdyLqfH16Q48s8c1ODpruUTisvD6GsxQzMWOpJJJ6k7x3klKTlJ8vkvh7KSXQValCpFlkpShsDYUYeTcVuQOrh4VIKkKNQ1lm4s3DeEw2sVyKZzOs4FhACDbUbTp+GYYvIpPscvUTbVGp7ZVL1f5RKvEZb9XJ/A06JewcDxSqEDMxsqgsx6AbxsEXJqKOtGSirZo8DxBa6Z0BAzMvi30m7LheKW1jYc0csd0ehXvVYkKwYg2YAg5T0Mm1pcosjNPoyjCFDWCIjpkIyyWSyRIQ7dROIygMoiMARRFYAqRWBh6crYoykrYjGEiMRjNMxGIxhBIVsMqxkI2ETSWRdCMXqrKZFsWJVEgTL0wBWPYxUrGsJgWCyFwsFgLBILJZYU4LBZYJJYLGKahRfnJZU25OhVzc3MJalQJ0hTCBanHTDZCrGsjYwiyIqkRVpxgJippw2WWO4KlrBfJRkZ03DxYTsaKW3k5+Xk5LtfV/aH0Ex5HvzSZ0dHH2Tyj4g8QyUhTB8VQ69Qim5+Zt9Z2/CcO6e99v1G1+Xbj2+prsdixhMLTpr++ZL/AMJbVmPuTaaMeP8Ayc8pv8Kf2g5Mv+Lp1Fda+2T2ewfcUmqVWylwGbN+Ffwg+ev1k1eXzcihBdCzQ4vJxvJN8s2dGqrqGQ5lOxmSUXB1LqdCMlJXF8GFZBjMslkorlhslHaIZxmUBllbAFWKKTVxKJlzsFzuKaX0zOdgPOSOOU72q65fwAOUxKWKw6RGKMJK2IMU4jFY1TgsqkMIJbEpbL5Y9AsDilsbAgjTUQamEYTcYy3L1Xw+0Pidq2hNhKDQgbLCmNYMrDYSVWSyFxTgsFhAkWxWwgpwWK5FgloRXKwVXWEePAK0NjlSISA2WMmSyhWNZCymMhGizmEVICVkGHsGJE+SmZsMcKrYeouFqpSxBT9jUqJ3iK/5l6cudr3sdp1NLlhH8XQyTjyeScH7XVcW9SjjEVMVSLBigsr5GyuCNgQemhmvWaCOGsuJ3GX7/wAm3RZLuL6o887WY4VsUxBzU1tTUjmq7ke+ad7Q4XiwJPq+THrMm/L7kVwjfaK7Vq5ApIQ732CjRKYHPb6GGa8nEsePq+F+7DiazZXkyPhc/wAIPj+INi2tfucMhuzH6E9WPJRExYY6des39/T1ZdlzS1MutQXV/ff0R0nCghop3IIp2IW+h0JBv53vOZn3rI9/U7Gm2eWvL6DJWVWXlSISFbQjUdYhnJZnDoYjAw6GIxWcfi8T9r4nRpKSaWHYu1jpnTxEn+YKs7GPH/j6GU31lx9f65KG7mku3J3qTgMdjFOVsVjCCVsQYpiIxWOYcRWyibNrQwV1vedvReEZNRg85SS60vgYZ5qlQB0mLb2LE7EsRMs+ppgKxC8qwkIimWGxrLBZAWFURRGwqJBYjkMLSgKnIHUSSxosAyQ2WpgmWMNZQiEJQiMgg2johSMiGXjAJEgBzDGBFUh0PLNxVR829ocS1LH4xqTWzV8Wl/yu7BrfXWe300Fk02NTXaL+hVO8c216HOvN6Mkiq20ve19bb28oWBG/4JwtsVbMDTwqE2UfjbnY8z1b2Hlz9TqI4OnM3+X36HR0+CWoq+IL8/vu/odilIKAqgKoFgBsBOM5OTt9TuwiopJFGhQ5QmMFIiQY6am05jRQMoZWxQHGeIChQepezBSE86h0X6yzTYXlyqP1+AknXJ532V42mFq1KlVXqFkyDLl3LAkkk+U9FrtLLUY4wi0qZhx5Em3Luel9ne0NHFg92SrDem+UP6gA6ieZ1eiy6d+1yvVdDSpKStHQU5gYrD5rAmxNgTYak2Gw85XVuhQHZ/jNLF0+8ok2BKsrWDow5ED5y3VaXJp57J//AEmSDi6Zu8O0xyMs0b7DVFyb+us9f4VqtLDQuMslPm1fPyOZkjLf0EXM89FpmpCOKlGXqaMYoJWXlrQAIyyWGyQslgbCKkFiNjNFICqbNnTwgK3vPQ6bwRZdL5zlT6mKWVqVCNVZ51qmaosWcSItTBMsYsTF3EZDoCxjoYEzR0EHmj0SiC8agUXRoGgNDVExStoZ7ySyuj5z7bUgmOxQBv8A4io3/UcxH1nvPD5OWmxv3Iz5+pzzTejGxvg3DziKqoL5fvVCPwoNz+nvKdRmWHG5fT4lunwvNkUV07npaU1UBVAVQAFA0AA5TzTk5O31PURiopJFGMKGBGOEWpYhHF0OYXIvruN5ZKEoupEhJSVoJFCdBTac9oShmm8qaFaNN24W+FP5alMj6j9Zt8MdZ/kynKvZZ5sZ6U5XQY4NUYYil3a5n76nkXWxbMLDSV6hR8qW58U7HwZPbVHvrrdW8RQZWu4IBUW+8DytvPAp1JcWbTiuD9onwVRaeKrfacHUJOHxgJewvY3O5sd13HK4nb1GihqoOeKO2a6x6ffufRhlEPxKv/w3HrXp64LFgGrk1S/4mW3TMGHXMwleGH+bpXil/wCSHT7/AC+gy/2Q290ekUrEAggggEEagg7ETzr44ZibD95YamwAuSdAB5xVG3wVuNhMBiEqC6OrrcjMjBluNxcTfp41PZkVfEryxlHqiOJIARaHW44wmlFjaeTfUQvMZqosIAFgIAFlEArYRRAIxilCiqRs6dZcm+s9XpfENLDQOEn7VPj3mOUJbzX1DPJtmuIs8iLUCIhLAFQRkMhapLEWIUrNLYliQoa0uURtpcVJKFaLo8DQrQ9QeVMpkavtp2hXBYZqmhqt4KCnnUPMjoNz/vNmg0j1OZR7dX8BG0lbPnzF1i7M7sWZmLMx3Zibkn3nvIRUUorojn5JbnbK4LBVKz5KSFm522UdWPISZMsMUd03RXDHPJLbFHofAuDjDJYHNUaxqP1I2A8hPParVPPK+y6HotLpo4I137sdaUI1AHaOkOgbRkBmk7Ktem46VT9QJu1yqafuMWglcGvezdTCbjco0xtAGKbStoVms7Xt/hWHV6f9bzV4ev8AevgyrL+Fnm1WekiceZ1nwpw+bFVHIuEokX6MzAD6BpyfHJ7cCj6v9CzR8ts9gpJcWIuCLEHUEdDPIN07NjPLe09IYGtUwzI1XBVQK6U2OVqTm4z0X1sykEeY0N956rRSerxRzJ1kjxfqvRr0f5PlEc7Vs0P/ABmqaAwxfPQWp3lMMozKdRod1Gp0vN3+NjWXzqqTVMaEqdrqd38Pe2C0k7jFuRTH7moQzd2P+WbC+Xp022tOH4p4a8kvMxLnuvX3/wAj59NLIt8Fz3X7m07S8TOPenhcG96T/vKmVgrHpY2JVQCT19pm0eBaSLzZlyui++7Dp8PkQllyrldPv3nZcF4TTwtJaVFbKu5P3nbmzHmTOTqNRPPkeSfU5mTK8kt0h+sgyg3udbjp0hnGCxRmp3J3cfSuj+ZVCT3VXAm6SmzSpFbSBsssgr6hFgFYRYorCwsQsGkQtFGaAZIC8KHQEmMWFGhGQB1jJliF2pA7x1KhrON4dximqBK9dRV7/E0h3jakpUNgTsNGUazt59LNy3Y4+zUXx70XKRtTVtMaVj7bGKFS8SSKZqjaU2CqWYgKAWZjoABqSZRTbpGeXU8M7ddojjcQWBPcpdKC7eHmxHUnX5DlPb+G6NabFT/E+X9+4yaif/FHLOZ00YW7PTOzGGFLDItrMw7yoeZZtdfQWHtPM63I8mZvsuEej0mHy8aXc2DmZ0aqFmMsSGoExjICFcbiRTRmPIaeZ5CXYoOckkDJNRi2zkuHcYNF28IZGa7DYj0nWzaZZYrnlHExax4Zvjhs6rC4+nUXMri3QkAg9CJyp4ZwdNHZx54TVpm5R5iaLRmm8raAaTttilWigY2LVLgcyADfT3E2+G43LI2l0Rk1WWOOHtM4GpiAevynoFBo40tRFnr3w04aiYVKi6tVu7tpyJUL6C3zJnkPGc8pZ3B9I9DpYUljVdzvcPSnBkwTka/tZ2bTG0ChAFZQWoVD+F+h/KbAH2PKadBrpaXLu/4vqvvuiuOTa+enc8MfDMjFGUqysVZTurKbEH3E9wpqUVJPhm2MOeDe8EwQqMAdJg1OVwVo6uJJRtns/YrgNNVz/iAtcWvrOTo9MvEMs45J7VFL538eyPPeKaud7F0N1WSxnBzQUJuKd06sxQdoA8rLEL1DGRbEBnjUW0XVtDJQjXIWmt9t/wDLzI6iMoblw+fT+P46iSe3qWQyugNBA0DFoIBAIwbyDoExjDpAzCOihkGRQxhgbiEZHhPxGwDUMdUNrJVPfoeRz6sPUNm+k934Rmjm00fVcP5f0Y9TOcWmdR2b4lfB0DUvcsaIbzDMFv8AICcvWYP+4mo/E6elk5402dTw43nLy8Ey8HMfE/tNkT7JRbxEA4lgdl3FP33PlYc51fBtDufnzXw/n+DBkntV9zyqo09Qkc2btlsHh2qNZVLWBZgBeyjcwZJqEbbDhxvJNJHoHZzH51KsNVtY9RPP6zDtluXc9LjluibR5lRZYtUMsQWCMYiNH2rVu7Uj7ubxettP1m/QOO5p9TD4g5KHBx7GdhHn2zLyE3HqiGeUaPYjNMytgOT7b081VMxuBT8K8gSxuffT5Tr+GSrG69Tl6/EpNNnLtTHSdRSZzHjie1/DOhbAUbbXrH/yNPE+Mz/7qfy/RHTxJQxpI7mis4kmVzYwoiFTPMfib2ZZXbGUVzU2AOIUbo40z/wnS/Q6856bwfXRlFaeb5XT3r0Numzcbe66HN9n8RlYF2AHSdDVwtVFHZwtuPJ7h2Ox9NqFwb6kG24NtpzNDrcWiyTjnjd9ODzHieGfnDmIa97aTg5sinklKKpN9CmCo19VYqNUWhZ3MdItSQLvI1D0Qa0m0lBKeIHP2gcBXBjRxpYagb72Gb5x5ZG4bWl8a5+F+nxKVgSdoJSeZ2hZI3GCVGQ8zqP/AJPR+E6XSZdLPfG5q/W/dRgzOcZmsdr30tqw+RtPN9GbEqBkQj2IYzHZKlGmFzNVdxvbIiIWZvPUKLfml+PFuhOd/hS+rdV9+hbGNpv0GnEpFTOM+JdSpSw9PEUmINDE0qrAEgMp8NjbcXIHuZ2fBlCeaWKa/FFos3bU2dLg8YtamlSmbo6K6nyYXnMyYpY5uEuqdBPNvjPh7rh3OlnqKLeaqTf5T0n/AE7OnOPwKNVFSh8zisNxeolGlSHiprUNQECzKcxIU/5hfxX87cp256bHLJLJ3ar7/QbT5cmNJVaff0O4xnaxMNhUZSrYqqmZKY1FIH8b/oOc4ePw6WbO0/wJ8v19yL9Vk2s8uxWIZ2ZnJZmYszHUsxNyT5z1EIKKSXRHHyZHJ8ixMsKGz0D4fYBaeHq4moNGzKpOwpJqx9z/AKZwPFcznmjgj2/V9Pv3nV0ENsXN9/0Ql2YxamswuLspsNrm4OnteXa3HJY0zoYs8JtpM6lpykaBeoNI6YLNDxDHCjWBYkq1OxUciGNj/WdDFi8zHx1spyZVjlz0NkVp1qViQyOCAR139iLTNc8U7rlDSUcsa7M8+4jhjSqMjHVSR6jkflPQ4p+ZBSXc83nh5c3EWDCWUVWj1OmZ5VnsxuiJTIByPbF/25HRVX6X/Wdjw5f6rOZrXyjmiZ06OW5HXL2jenw6hSoYg0nWtVFZUbLVKk50YEa5dT7zkf4MZ6yc8kLTSq+no/mdGOWMcafc33C/idUpLVWtkxLLl+zuF7rvLNZs1uq6/OYM/gOPI4uHs31XWvh8+CN423z/AGer8Oxgq0qdRfu1KaVBrewYA/rPK5cbxzlB9m19CqUadBMZh1q03puLo6MjDqGFjBjm8c1OPVcgTcWmj59rDumKlszqSrBdlYGxBPX0vPfx9uKa6M7Ec3PB1XYDtV9nrFKhPdPTcm1r94illtfqAV9SJy/E9B5uPdHqmvo+P7E1cfPSS6obqfE6sKwbJTNAHxUVHiKn851zD2HlKl4Hi8ure71/r0M70uJRq+fU9Iw+Np1qSVabXV1V00/CRfXob6Wnn8mHy24y/EnVe71sxqMoypiz1RcgEEjcAi49Yqi+poSKbnQa9I6XIbrqK1KksUR0igqw7Q0LHjSU6pSqyoLIUZrgEnRlJ8rqb9G8pb/iSnjUoK+t/f1G8puNoLje0S0G8RU03ovUw7qb56iGzITt+JSD6wYtE8seOqdNe59/1Fjp96463z8PUa4H2yRKVrj7o1Ouo0JHvNmGer0bmsNe16rlfD7aKtT4a5zuxzg/F1r3sSWzOx8LBRrtmta+oNr7ETl6nDOL3S7/AA6v3FWbC8bAdp+OphEUsRnqOEp5gxVdsztbXKoIJtqdBzjaLSS1EnXRcv8Ahe9hwYXkb933+ZwvxE7SGnVw1XB16bFadcCond1VBcqGGtxewGnnO34ToVOGSGaD6rh2ullq9iDUl6E8M+KyW/xVEg2UD7OA1zrmY52Fr+Gy+uvKTN/0+/8A1S+v9L8/yKXsXc7A1KPEcI2QlqNanUQMVKlSCVvY8wwv7Tj7cui1Cv8AFFp/fxQatHg9LtDiKNJaFKvVpinUqMGp1XW4Nhbf7oIY/wA5nu5aPDkm8kop2l1S+/T6GOWecFs9A/Eu0zYjCUcPUW7UWZhWLlmcG+jA89d78pXi0McWolmi/wAXaug3+QpY9r6iuFrBaVyNQ7W89FsP6y2cW50jVp8sYYbZrsTiC7EsbmaIQUVSObmzvJK2LsZZRnbDcOwTV6qUqYu9Rwi+V9yfIC59omXLHFBzl0XJIRc5KKPV+29RcJw8UaRABCYZeZK2u59wDr5zyvhqlqNW8k/e/wCDq5nsx0vgcF2Mp5sSDe2WnUbXzsv/ALTu+IusFerX8/sU6DnN8jt6x/MJw4/A7qANU85YkGjmO1VHVaga4tlI6HkZ1NDLhxZz9dB8SLdmq1uempt57QayNl2jd4zSdo/FXdxqpIA9lA/SbdJxiUe5xtfilHK5djWiaTGeo0mnlpI9oO4cyiQGcBx/E561Rurm3pynoNLDbjiji6uftM1BM2HPsmodvT9ZEGbpIpnMNC72eqfDnt0tKh3OJY5aNNzSsMzP4gVQefiYa6WA2nl/FvCXky+ZiXMmr/k6eCPmxVden9nqGI4kiUGrhg9JaTVgyEEOqgnQ+dp5iGCcsqxNU26F2NvaeCcXwxplGb/9aNPEj0qi5+t57vBNTtLs3H6G+UlVo1KViGuDYg3HkZqcU1RmjlanY2zhyG2VjZsovkbnp9R/tKknHj0NDlv5Xc3eJ7U1Ew1PC0W7qmisGZCQ1UsxYktuBcnQdZihoISzSzzVt+vbsM1CEr6sjhvFkw+Jz4dnakrm7vYPVpGwIZR7257GHNp5ZsO3IlbXT0YVPzOGenjFhgGRgykXVlNwR1vPLvG4vbJcibfUE1S8ZRDVAmxiKTmdVsFJzEAeK9t/4TGWKUuisba30OB7Q4l62LKqcqkUms7WVP2Skg+YuQZ6DSY4YtPb68/qWrcqS+vzK1+L5sGMP3ZZ0qGpSqBh4QTdhltzu3PpDDTVqPNvhqmgzjNScoimGxpBylrADKf1P9ZbPEnyh1k4aZ3fwzokh65ZgpJo01vowBBdiPUAD0M4XjM0msS69X+338DDnnviomv+K2PzV6FLVVVC7ta9hUaxIHOwp/WafA8NYp5O7dfRf2TTpxi2u7/Q03xfwSYcYOnRQKi06wvbVjdNWPM7n3mzwDLLN5s5vm1+5zNZOTVnD/YGOHWuLZDWfDkXuRUVEe/oQ/8A2nynb86KyvF3pP5NtfsZ4wcobvkej8H4m2H4HfNld3q0qJ52d7MR0IHea+QnnNRgjm8U6Wkk38lx+x1cEfZVnnHFuF1KaU6zL+yrBjTcbZlYqynodL+h9Z6PBqITlLGn7Ueq+Jy9ZilCd9ma+nckAbk2HrNDM0LbpDuNbZRsot6nmfnKca7s2aiVVBdhYUTLNyMyxSKmiYdyA8bOy+GqUadR6tZlFQDu6IPK/wB5vlYfOcfxh5JwWOC46v8AY26LB1kV+JPGFq1EpU2zCnmZyNs7W0v5AfWHwjTSxwc5Lr+gNbkVqKOc4V3gzNTzAfu2ZfPW3yF50c+x1GXxE0e+24/A3XD+L5LrVYkaWP3svW8xZdNv5gjq49SoezNmwxOPVQDmvfUWtt1maGGUnVGqWaMVbZz+M4j3hZQNCB81ubidHHg2JM5ubVRytwj3A4DF93m65bD3I/tHy499Femz+WpWCbxI3O1jGXsyQkn5mORryJoOaekYCoWUFhlJ1tva+w+U83liotpHsYNuKbGOIY0UkPNiCFty8zK8OJ5Je4k3tVnnuKe5noYKkeczTuQvLDNY1h8E1YoqWzFsi5mCjMdhc6CVyyxx25GhYJZIpxFmpEEgixBsRLFJNWil45RdSN/2fwiNh8YzD9pTXDVKbX1F6uRh6EOPkJz9VklHNiS6Pcn9LX6HQ0Uas7fjvGhT4LhaKOC9ZcpymxFNHOe/8wC+finG02lc/EcmSS4j+rXH5clz/E5HB1sc1RFV3LGmoRAxvlp8lHkCT853FiUJNpdf1G8yLxtLqIXl5lUuS+FrZWsfutofLofb+8E42rXUfDl2Sp9GdA1JaVOhWo2FRkr06oYZwKikox16o6G3Kc9SeSc8c+iaa7cdf1TN6xrazn3r5fCo1663E6ChfLOfkz7Htj1Ol4F2pqUkSnYOql9NATm2G3JiT538pzNV4fDJJz6Pj8v6NuLJuS3dTsOAcZ+0B7gK6m9he2Q/d167j2nH1el8lquj/U0Sil0NT2+rqrU2LDRGBHMjS36zX4XCTUkl3JHJHFByk6PN8bj3diSx1N99TPSY8MYKqPP6jWZMknTpGYPHtTYG9/I6gyZMMZqg6fW5MUruzaYWuGu1+Rv5XmWcK4OxgyxyXI2p7X1MPSp0MJVyqEV6jC7MKrEsyrmuFAuNANTeZf8A82Gaby5o2+3w9/r8zHk1MIS2x5FuJcZeu9N69TOwSmpZrbXvqNvxGWYdLHFGUcapWzZ58IKN8Gz+KnHqWKq0VouKlOmjXdds7HUDroq6zN4Jo8mnhJ5FTb/JHN1bVJGsxuLU8NwlIEZlrYp3Ate2YBWYedyAfyzVjxv/ADck30qKX7/fvDFVgX36g8fxPNh8NSB8NGk91HOo9R2Yn2yxsWCsuSfeTX0SX9mjzVGABONNUpDDVmzYckBLqCaD3OV0O+hJuOYJ9Y70sYT86C9rv716P76mWWZZVsl3NbhsOULM4sUJUD8+301+k0zmpUo9/wBCrDh8u5y7fqAWp4teseuClTW+2Nlryo1yaYNjGRXJogabSC9OgGosdMplG+RzC48JSKWN8xcEG3jIy6+VjKZ4nLJu+RqxZ4Y8bj3ERUl+0yLIwVasToSbDYchHjFIrnklLhsojkG4hasSMnF2gxe8Si5ytDmEcBGW3ia+vIACUzTck/Q2aeSjBxrliREvswtHYcN42p0bwta/kbdJxs2kkuVyemwayE+HwxTiOO7zMeWw8hLsOLZSBqMycXRoKpnQSOBN2wcYrHMKRlserE/IW/WUz6m/TP2afQvjCDlIvfLZieZBOvytFx8WhtQ06ZPDsf3YqqQStSl3bWNtnRwfPVBJlxb3F907/Jr9ynDl2N30LYvEghVzXsugve1yWsOmpMEMbTbNGbPGkkymGGUZiAcxK3N7gc7fT5Rpu3tQmKO1b5d+CjizQrlAkts6A1d40SrJ1NmuLJpBSdAxcfxEKD/pEzPGt9/f3ydKOX/Xyaeu3iOvSbIrg4uV+2bbhOO7j9sQGYXWkp2zkasR0APzImTPi83/AF/X4f2b8OZY475fL4muGNqFtKjLc28DFRY+Q5TT5UEuVZkeoy5Z/iZGPxjVD4mZrAKCxJNhJixRguFQNTqJZHV8IVvLTKZISwuHrFT5EWPoYso2XYcrg69QTaGMUvhl2qX3ipUWObkuQxXwKfW3pcxL9pov2vyoyI+1EgAnRQQu2xJP9SYfLSdiLPLoyrG/OFcEk9xfD0C7W2Frsx2VRuTBOairGxYp5Z0vm/Qdx2INZ7KNzYAaXJ3J8ydZRigscbZszZHmmoRGMVwLugC51IvaVw1fmOol8vDYY1ubFClpdZlcQbLGsrcQbGMit8AmeMkVOQMxisyQgMob6C/pGsTa2+CCpHKSyNNBEMDGiwy1LEetvaI42i+OSpIiqupki+AZI1JlGe5jJFbk2xqgxym/WVSS3GrHJ7HYBo5Q2UJhFbGKe0R9TRB+yXzXX0uItUyzduiAG8sMyfIsBr53lnYz07NlXzCysQcugsLc7n+szRp8o6c98UoyfQFUqbdRHSKpzboh5ECTMWpyv6SNdwqfFCrXvrvLUY5XfJZm0HlAlyGUm4pGUD4hbe9h6nSSXQmNvcqK3hFZEgDJCGCQiJaRBZgkIhqpV0Ucgqj6SpR5bNk8lRUfcAqU+Y2liZnlDujEQkgLqToBI2krZIxk2lHqbCs4Rcinzdv8x/sJninKW5/I6WSSxY/Lj17sBhyQwYcjcR501Rnw3Gamh/GY5qhuxvpaUY8MYdDbm1TyC3e9ZbtMvmepVnEiRHJUK1HlqRlnIFeOVWReQFk3kIXRyNorQ8ZtdCocgw1Yqm4uybhvyn6GDlD3GfuYJhHRS01wOLTLAHylLaTo2xg5pSFXI/vLUZJV2GcO3hPrK5rk0Ym3FgmMZFT6lDCKXLkDygpMdykkMr9wW53Mrf4jSq8pULNLDM+pNL94Ol7/AKyS/CyQX+1DGIfWVQXBqzSd2Ld5qJbXBl32xhllaZpceADSwofASllbRiBbW/MCK7jyiyGzIqk/mU71RsgI/MSb+cO2T7lfmY4viN/EnCVwr5souLlegbkbSTg5Rqw4MsYz3OPwBVtyeR1HvGj0Ksv4m/UGYxUReQhMgTJCGKZGRMOTe0r6F7alRao0iQZtIvh6tgbCxP4udug6RZxtlmHI1F0vmDZo1FbdvkdW1haUvqbeNqoqwhRUwLx0VsA5jopkDJjFTZIEhCwXrBYaKQgMEgSZAlCIRKLHW3XaDoN+Iep1SoCjkNfWUOO52b4ZXjiomuE0HNHqaWQdTr7cpS3cjdCNY/iBIjFLQMxitkO8KQJSvgb2RfS8q/5M1dMaF2MsRnbJpDxj0vA/wjQVzQSob3ixLZu0xS8tMljoq+C8q2+0bFl/12JM15akY27MBhAZAQm8hLLgXBPS1/K8HRj1asHGEMkITAEi8gDISEhoKDdFWa8lAbsPSfSI1yXQnxRUmEVsLQrWiyjZbjytdRlmldF7kmL1HliRTKQEtHopbKmQVkB4aBZN5CEwDImQJEhCDIKw2DsLk8hYepiz9C7T0rk+xVqsm0DyKymFpZmA6nX05xpypWV4ob5qJscW8zwR0M0l0E2MuRjYJoyK2VMIo07aD0ErS5NEnaQuxjopZNOra+nK0DjY0Mm12WNYdJNoXlXYCY5SWDeG3nBXI1+zRSEQiQhkhCZCBKD2v0IKn+o+oEWSsshKiCIRaIkIZIQqYQMmAhWEBkhA9BbiJJ0WwjZdqdoqdljhRQiMVssryNBUmUYwoVsrCKTAEqRCBomQhkBCZBjJAMiEBBMhGUhFLo5GoNj1gaT6jRk4u0HFUtvE2pdC5ZHJclSYRWwZMIjIUXNhD0AlboO8RF74AMY6KJOysIpkhDJCE3kCVkAZIQyQhkhCVMgUy5aChtxQmQWzIQESEMkIZIQyQgzS2lbL4cIq7QpAlIreESyVMgUSRARooYRTISEwBItIQyQBkgTDIBkQgJIkC0VtCKRIQYUWErZfFUirQoVgiYyK2Hww3PsP1iT9C7Cq5KVmhihZy5BRyoiQhkhDJCEyEIkIZIQyQhkhDJCGSEMkIZIQyQhkhDJCGSEDI2kVosT4IMgGVhAYDISwiaxWWR5MdbSJgkqBxhDBIQmAJhkARCQiQBkhC14BrIMID//Z">
            <a:hlinkClick r:id="rId3"/>
          </p:cNvPr>
          <p:cNvSpPr>
            <a:spLocks noChangeAspect="1" noChangeArrowheads="1"/>
          </p:cNvSpPr>
          <p:nvPr/>
        </p:nvSpPr>
        <p:spPr bwMode="auto">
          <a:xfrm>
            <a:off x="101600" y="-2697163"/>
            <a:ext cx="9486900" cy="53340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3318" name="Picture 6" descr="scene-light-hands-concert">
            <a:hlinkClick r:id="rId4"/>
          </p:cNvPr>
          <p:cNvPicPr>
            <a:picLocks noChangeAspect="1" noChangeArrowheads="1"/>
          </p:cNvPicPr>
          <p:nvPr/>
        </p:nvPicPr>
        <p:blipFill>
          <a:blip r:embed="rId5" cstate="print"/>
          <a:srcRect/>
          <a:stretch>
            <a:fillRect/>
          </a:stretch>
        </p:blipFill>
        <p:spPr bwMode="auto">
          <a:xfrm>
            <a:off x="5791200" y="4953000"/>
            <a:ext cx="2857500" cy="1600200"/>
          </a:xfrm>
          <a:prstGeom prst="rect">
            <a:avLst/>
          </a:prstGeom>
          <a:noFill/>
        </p:spPr>
      </p:pic>
      <p:sp>
        <p:nvSpPr>
          <p:cNvPr id="13320" name="AutoShape 8" descr="data:image/jpeg;base64,/9j/4AAQSkZJRgABAQAAAQABAAD/2wCEAAkGBxQTEhQUExMUFhIVFBQXFxYYFhQVFRcdFBQWFxUZGhkYHCggGB0lGxUVITEhJSkrLi4uFx8zODMsNygtLisBCgoKDg0OGxAQGzQkHyQsLCwsLy0sLCwsLCwsLCwsLCwsLCwsLCwsLCwsLCwsLCwsLCwsLCwsLCwsLCwsLCwsLP/AABEIAIkBbgMBEQACEQEDEQH/xAAcAAEAAQUBAQAAAAAAAAAAAAAABQIDBAYHAQj/xABFEAABAwIDBAcEBwUHBAMAAAABAAIDBBEFEiEGMUFREyIyYXGBkQdCUqEUI2KSscHRM3Ky4fBDU3OCotLxRFRjgxYXJP/EABsBAQACAwEBAAAAAAAAAAAAAAAEBQECAwYH/8QAMhEAAgICAQMCBQMEAQUBAAAAAAECAwQRIQUSMRNBBiIyUWEUFYEjQnGRUiQzQ2KhU//aAAwDAQACEQMRAD8A7igCAIAgCAIAgCAIAgCAIAgCAICNxrG4aZuaV2p3NGrneAXG6+FS3JkjHxbMiXbBGkV/tAmJ+pYxrftXc75EAKpt6rLfyIvqehR1/Uf+jAG21Xe+dvhkFlwXUrvJM/ZcbWuSRovaDMLdLEx45tu0+huFJq6q/wC9EO3oMf8Axy/2S9bt/CIwYmudIR2CMuX94/opNnUqlHceWQq+i3uep8L7mn121dVKbmUsHJnVH6qqtz7pvh/6LuvpOLUuVv8AyYjcaqB/1Et/3z+a5/qciPO2d/0mJJa7ET2DbdzMcGz2kZxIFnjv5FTaOpyWvU8Fbl9Eg05U8P7HQKHFoZmhzJGkHvAPmDqFcQuhNbizzlmPZW+2UTLa8HcQV0TTOTTRUsmAgCAIAgCAIAgCAIAgCAIAgCAIAgCAIAgCAIAgCAIAgCAIAgCAIAgCAIAgI7HsVbTQukdv3NHxOO4LjfcqodzJGNjyvsUInIamolqJS5xzSv8AIC3AcgAvNSlZkW/lntowpw6fskRFdjkMTi2NnTvG9xNor8mgau8V6vF+Hq4wU8hnk874ll3ONXgwxtHLf9hT25ZHf7lKfTeneCnXX8ru+ozKbHYXkCVhhv7zSXs8wdQoV/w7Cxd1Ei2w/iaSerUZueLjUQZeYcSbdwtqe5Vceg5ffprgu5fEOL2bT5Imp2keTana2Ng3PIBld33OjfAL0tHSsbDhuxbZ5DN63fbJ9vgsMx+rB/bF3c4Nc0+RC29XDs+WUCtr6jdCW1Il8PxGOos2wiqPg3RyfuE9l32VTdS6Jx6tHK+x6/pPX3LULi4QLkHeNCNAQR3LzfoWeO1nqo20z57kVskc3sucPAkfmsf1IfdCUKpeyZIwY/UstaeS3eb/AIrpHNvj/cR59NxZf2IkqbbmrbvLHj7TbfMEKRDqdy8kSzoeO/G1/JOUXtEaf2sLm97DmHobKZDqsH9S0VtnQbF9EtmyYbtDTz2yStufdPVd6FT68iuxfKyruw7qX88SVXcikDjm2NHSHLNO0Pt2G3e/0be3mu9WNbZ9KNJWRj5Zr3/25QfDUW/wx/uUj9tu/H+zl+qrI/Hfa9E0WpIzI8i+aQFjW9xG8ldIdNl5sekc55aXg1ZvtRxLNmvCR8HR9X+LN81s6sTfbt7I/wCuls6hsJtizEI3dXo547dJHe+/c5p4tNioWRjulr3T8E+q1WLZtCjnUIAgCAIAgCAIAgCAIAgCAIAgCAIAgCAIAgCAIAgMLE8VigbmleG8hvJ8AuVl0K1uTO1OPZa9QWzmW1u0f0t7Q0ERMvYHeSeKoc3L9Z6XhHrOmdOeOnKX1M1fG6kxUpymz5ndHfiGNF328SQFefDWLGcnbL2Kf4ny3FKpGtxssFYZeRKybPAzbbDpQN61rxJz5SMdjY0cOYWqlbjz+xlbiWejA3jRW0c6VkNR8m/fsqMI4FRf3CSfbZEwpteTzrDvC2axrlvemZXaHm/um/ArpTV6XiaaMxenvZIHEWSgNqQ7OLBs7O3YbhI3c+3PeparivmjolK+X3PBSNteOtZ4PEkZ+YISVVM/rrO8My6P0zZkR01WOxJHJ+7JG78SFEt6ZhT8x0Ta+r5kP7t/5MiN9WO1TOI5gfoSqy74dxpcwlosqviW+P1xTM2nfI7QwTNPew29VUXdCtr5i9lzj/ENFn1LRlTQhmsr44wPicL/AHRcqJV0nKslpR0Sb+sYtcdt7I/FdspnRfRqaWRsA3vJc2R/cDe7Gdw1Xr8fDrwqt3PbPCdR6h6tjlBaRrkcAHeea1u6jZNajwiklY5MryjkofrW+dmu2i29ltQp1GX6seyxm6n3cMra66h3Y7g+OTDizOwPF5KOoZURaubo5vB7T2mnx+RUum2M4Oq3+Dtj3OuR23Z32gUdWWsDzHMbfVyDKbng07neRUezFnBb8r7lxXfCfhm1qOdggCAIAgCAIAgCAIAgCAIAgCAIAgCAIAgCA8JtvRvQNI2l24DCY6aznbi89keHNVeT1BQ+WHkvcDo8rfnt4RoNVUOe4ve4ucd5JVLKc7Hz5PS11V0rUVpFmV+VuZxaxm8OecoPgO07yCuMPo1tzTl4KjO67TRxDlkDjuIskbExji7IXkuy5GnORYAE34cV7TB6esWqSj7niOo5rypdzMVUUouM3spfc9pqPpZYom75JGtv+8dfkrPAuktt+x3oTk9EvtbspLhzxmIfC82a8aa8iOBXaXZnQ0vqR3vocSGBv4KonGdcu1+UQdNFOS25bzu746a5G9lSjLWtGD1ZXCGzyyypS+5nkFo5LpG6xLyO5lDoGngu0M62PubKbR4Irbi4eBXf9yn9jb1WVEE73O+8VldTn40PVZaEA4DxK7xzZVrcmbOfHJeYOCqrbXZJuRxk9lEzjuCmYldOu61m8O33PBERx1+Szbk0z+XWkZ7ky413cok64JbizV6PHsBW1WVKHnkwpNFTG2XO+1TlvQct+SioYC3+rqV0+6as7fb7Ga5NPg+gPZrib6jD4XyG7wHMJ+LIS0H0AWmZWq7mkX9E+6CbNoUU6hAEAQBAEAQBAEAQBAEAQBAEAQBAEAQFEsgaC5xsALknhZYbSW2ZSbekcw2s2sfOTHEcsIO/UF/8lRZec5/LHwes6Z0uNf8AUt8moVVQ2Nt3HT5lcMTCtyp9tZY5eXViw75v+CPgxMlssxAyx5WxsOoL3nRzudgCbc17bE6NVi67uW/J4XO63dk71xEipHOe4vkc57zvJN1m7Mafp18I81Za5MssbmceQXe+2VNC35MuWkXwLKmnPvezjvkuU1Q6KSOVou6J7Xgc7HUKVh2pNxfudaLO2WzoWM4lQ4lJDJPXdFCwXNOWlrs3vXcR5aKRVG6jfpotHOuxps07bD6F03/4C8t98k/V34Blxf8AJS4OXp7yCNkemn8pEMaeJVTdbFvUUQJMqUU0CyAgCA9QBAeIAgCwAstgJtA8c4Deu1ePZZ9KN1Fsp6cKT+3W63o27GBOFr+33Mx6bRbBMjmsb7zmtHK7jYX9VbY2LHHi7JeTvXVyfTGzGECkpYqdpv0bAHH4nHVx8ySqK6x2TcvuXcI9sdEouZsEAQBAEAQBAEAQBAEAQBAEAQBAEAQBAc3282i6Rxp4z9W09cj3jy8AqPqGXt+nE9P0jp+l60/4NGq6tsbczv8AkqLhYc8qxQj/ACW2dmRxKvUl/BrDjJUyWa1znW0aOA/LxK+k4WFVhV9q8nzbNzbcuzuk+CQbR9FBOyWSJrnBjmsDg9+Zh0By3AuCeK6zm5yTSIvCT2Rom6veqqeFJ3/jyQ3HbKafvW/UUpJdvOhYi+qc4jVbwUd7ZstFt8V95UyvPVS1BbN1ZrwVMYBuUa7Ina9s0ctlS4Lg1CyAgCxsALJnR46QDeVIrxbJraRlQbKRMOa3lg3R9jPpsrCiyhKPlGrTQWpgLPsZSPHvA3rrTj2W/SjKi2ZOEYVUVb8lPGXG+p3Nb3uPBWccSrHXfb5JNeO5HU9m/ZXDGA6qJml3loNo291t7vErjd1BvitaRZ1Y0Y+SI2HwinlxOvaYWOp4yWsaRdreuRpfd2Su2VdYseD3yc6YRdjR7i2z9PUYvHTQwsbDCzNUZOre+oBI8vVK8icMdyk+X4MuEZWaXsXpcLglxWlo6WNrYKM9NNbUZhYgOJ3m4A8ytVbONEpTfMvBnsTtSXsdaVWTAgCAIAgCAIAgCAIAgCAIAgCAIAgCAICE2vxb6PTuIPXd1W+J4+Si5d3pVtk3AxvXuS9l5OQE31J7/wBSvM8zf5Pc6jCH4RqmLVvSP+y3QfqvpPRMCOLSpNfNI+cdb6hLIucU+EZMkpjp4o2HKZw6SRw0LgHFrGX+Hqk25qXfPiVj/tKeT7ImC5jWjcq6m67Is88EeMnI8ii4lMzNf/bgzEpfYvFVqskjk2wtHoweokbJHiwmGj1Z4NTxAEAWAHOtvXWuidj1FGyi2KKPppWRZ2sD3BuZ3ZF+JVzXhRph3yW2SKqk5JM7LgvswooReUGd/EvNm99mhQJ9Qsm9R4LWONGK2cYxss+kTdELR9I/IBuABsLei9DR3emm/JXza7mkbxRezJ09LDPTz2MjA4skGnfZw/NVdmdBTcZxJCxO6OzUsfweeieI5w0OIzDK4OuL2vpuXWvGxr490SLOjs8l/A9ma2sbmgiuy5bnLmtaCN433Wk6cSh/N5Nq8dy8EptPsQaGl6WeUOne9rWMb2RxeSTqdF0xcpWz7YR0jvOhQjyTvsNcelqhwyRnzuVx6slwdMNPbOkbWYw2lpJpjoWsIaObnaNHqVVUVepYool2S7YvZoGyFWMOwuWtl1mqXFzAd7iex5XJKn5MXdcq0vBFrfZBy+5GYTjzaGme8OEuJ1xLrA5mxhxJbmPC172uultanLU+IRM1dz+lbbOi7AbMijhJec9TPaSZ++5NzlB5C59SoGTf6suPC8HeqvsXPn3NpUc6hAEAQBAEAQBAEAQBAEAQBAEAQBAEAQHNvaXV5p44+DG3Pi7+SpOq2bagen6DV8rmaFi0+SJxG86DzWnRqFblJPwTesX+jitryzUbr6ilpaPmL03sl52E0cEhBGSSRgJ0zNd1wRzANx5qFZBSlKvzs3lHceTBb1ndwUCx/pqe1eSK+EXyqZ+TiuWFlxZntZZlnA3KwxenufzTejrCpvk6PhPssMsbXvqrZ2hwyNuLOFxqUldVW+1RJ9eEu3uZotfQubLKyEuljjeW5yAM2U2JspMnhxSVvDZmHTLbk3WtosU7HvzWjecgu7K0nKOZtuXC3Ag13Vy4fghTxZxk4tcoo6Vu6/6qM8K1ceTj6bXk8MzeYT9Hb9jHY/seCYEhrd5IAvoNTbVS6unPXdNnSNDZ0nDfZyyCGSprnh5ZG94jb+zFmki597gn6zUlXUtFjDGjGO2c2FBIY+kA6pBO/XQqZ+64/qejJ8kmHSb3V66XB0nFPaE00McFOXSVLoWtkcA4CPq2cb8XKEseFdvfZLS9hFWWx7a1tnLZYy3QgjxV3HIqsj8kiBZj2Vv54nZaPbqkoqCCNr+mmbE0CNgJsbX6ztw1Ko/0VltrbWkTVfGEDkuNYrJUzOmlN5Hb7bgBuaO4K9x6lVHsSK+c+97Z1b2Jy5aSoLiAwTE3OgH1bblUvVEnakvJOxZfK2aT7R9pxW1PUP1EILWfaN+s+3yVhgY3ow58sjZFvdLRs/sXyxx1c8jg1gLGlxNgLDMfxChdT3KaijritJNmve0LbH6bK1rAfo0R0BuOkN9XHkOSlYWI647flnO+7ueiDxrHZKuRmezY2AMjjbfIxug07+ZXZ0rHrlOPkVv1ZxjLwTNJQMj7LdefFfO83ql+Q3GT4X2PpOF0yjHScV/s7PsTWGWjiJ7TRkP+TQfKys8OxzpTZ5fqNXp5Mkv8k6pRBCAIAgCAIAgCAIAgCAIAgCAIAgCAIAgOSbcuvWS34ZR/pC811J/1j2XRV/05pO0p+rb+9+RV18LwTyG/wV/xTJrHSX3MLDII44zUTNzjMWwx8HuGpc/7DeXEr21s5Sl2x/k8NFJLbLNbO+QmSU5nW0G5rRwAA3DuVcspOxV1/wCyO7XJ6LcAsFB6jY53aOVj2xK71K541Ke7H7GYo8lOUFdKIq6/fsIpzkibw7DW9FZwuXi5PK+5U2f1exZi7Ppj7H0fA6RUsP5l8zNs2Z25FNSvpqouDo2PbDIAXBwtZoNtxBVyu29q2PH33weavolTut8/4NYwhuWEF17m7j56rzvU5evmaXK8HrekL9PhbfnybNsFi9JRwTVM8zemqHXETeu8NbcBuUcSV6N0SUI1rhRXk8hOxTvnP3bILafEXVrzM+NsMLGuyMAAeeTnkcVyj1JU2Kmp90n5JtXSZTrlbdwl4Nu2d+i0WFQ1NRFGZC1zm3aC97iTkAuL8lKtdtlzinx7lXFRjHZz6shLoppXtHSSkvNh2bnQDwUGzPcs2Nafyrgvq+nqHT3NrcmbLj+1f0ymipIMxjDGCokILb5QBkF/xXTIurxO6cn8z8Ffh4VmVNLXC8kfs/gE1W2pdBJZ1O5obGbdG8W7PcdPmkaaXXF2R5lzs6W5t1dsq638sfYsYdMDcZMj2mz2WsQe9UHVce2iXzSbj7Hp+kZNF8PkilL3L1TlykvALQLm4uoWJO92KNb5J2VDHVTlYtog2UsM1wzNG/flI0IPFerlmZmAk7uUeRjhYec2qeGYNXhske8XHMahW+H1nHyeE9Mqszo+RjPlbR7BikzYXQNlcIXOzOYDYE6DXnuCsHVXKXdrkrXOUeDDXb/BzZX0jrFuY5Tvbc5T4jcVo4w8tGU2kULZa9jGw1aWrcGjattTTX3N4iOg8B+C+RX/APdl/ln16jfpRb/B032ZvvTPHKU/MAq76W90/wAnlOuJfqd/g29WRTBAEAQBAEAQBAEAQBAEAQBAEAQBAEAQHK/aHDlqyfiY0+gsV57qkX6p67oc06NfZmjbQR3iv8JB/JTvhu/0svX3OfxDT6mLtexGz600Dhq2MyMf9lznZm38Rf0XuLYtuUfufOprcTFqD1e5VGDBq5qXsR4L5itg0CjXvdkjWXktt7al67cTaN96ie1W7zC06cuZf4OmKt2RX5Nnp6R9RNDSRGzpBdzhvaxou4/1zVR0/DTsnfZ7N6Pe9Uz3XVGmHlrkzNq8DjoKtsbA7oJIQ4F5LrubfNv47lYZsJ5WOnXw09cfYrOl5MabWrfDWzEqcHk+gCve54LpmNjYOwIySMzhxut6cWqEfSUdvXL99nGzPtst796W9aLUzI4mukDGiwvcDVedjdk5Nv6dz43o9ZKrFxqf1HZt62W3P6QGKVjo3PYHNB95rtQQdxCkW4VnT5q+PzJeSFVn1dRg6Xw2WsWhPRF0kr5XMZljzHRvABrRoFOw+q2ZWQoRjpe5Ey+kVYmPKe9s2XEdjZIKOOrgLj9Sx88Tzcbrucwnd4KXdVXkSdbWn7MqcXMtx0pb2vsanUY621o26nidAPJR8f4el6nfdPhFlk/EVca+2pcs2HY3byOhh6P6M973OLpJMzQXE93IDRXN+JGySUZ8I8zDLS5ZhbUY/TTzsqoGPimJyzRuAs4cHAt0JXK3AldS6pc/YlYfUVTcpx8e57h2HyYjIIYARFcdLLbqtaN9u/uVXgdM/Q/1bvq9i56n1dZS9Krx7k/7VMKZTPo5YxlaB0J3ahou2/ldTNfqKLISXLW0VdFnoXwlH7kMF4XtnCWo+UfRm4Tjt+5FHDRU1EdPTtHSvdZzh2WjiTw0Xt+j2ZVVTsufHseG62saU1Glc+5H1WDPbNNCCHOheWk7r2NrhXWR1OrHhGVi1sp8bp9uTJqv2KcKwWSepZTNbaR5tzDQN7jbkF2ebX6PqxOE8Wdc+xipwSUVMtMxpkkjc8HKN4Zvcun6iHYpvjZxdct6Ri01G95OVjnZGlzgODW9olL5JVvnyuDahasX4Zt0EgLWkbi0W9F8ny65QulF+dn1nFsjOmLj40dV9nMGWkDj773Hyvb8ledNi40LZ5Dq9ilkvXsbSp5WBAEAQBAEAQBAEAQBAEAQBAEAQBAEAQGm+0nDi+JsoFzGbHwcq3qVXdX3L2Lrot6ha4S9zmk0Yc0tO4iypca11WxmvuepyKVbXKP4NYo6k073se3PG4ZJGfE3gRycN4K+oVWLKpjOLPlmTS6LXCRViOHmNofG4yU7j1ZBw+y4e64f8LatRctyWpEWUOdots3BebyE1ZJEOXktTaOBVliatodbOseUeTvBFhquuFiOpuc+EZr3F7M7D8TqIZOljkLJCzJmAF7ctdy0lkYsYuCW1vZIszZyl3Pye4pidTUACeZ0gBuM1tL8rDRKc6ivxHRylkuXk2vC9tI5KQ0FZGGwlgjZKy/Vt2S5vcQDcLLpjOfq0vf4JdeSpR7WQ2FUE9Y76JG3MQ7LJKD1AwHtX7wNFE/bq6L3ky4/H5Ll9UnbjLH9zfPalhDY6WlkYOtTOjjvxLCA3X0WkP6sZ1/dEaqfo2RmuNM5tjWIglrG9YBwc4cDY3yrn0TpkqJStu4+xZ9d6rGyCrh/JVi2PVNUfrpXBgFmxNJawAaAWG/zU+zJpp2q1t/c8nZkt8Ij2sA3KvnkWzfLIjk2VXXLfPkweOaDvXSvItg+GZjJpl/Dq+andmp5XxnkCcp8RuKsYZsLVq5EivIcfBLbTbZy1lKyGeNvSxyh4kboCA0g3HA6jcpWLTWpuUJcNa0SnldyX3MbCzJVv6PpoYGgal7rE+W8qDDo9GK3a05MuLut33wVcXpHXdj8JoaJn1c0T5HWzyl7cx7hroO5cr522PTWkRIKMVtvbOS1PSTV9UKcAmSV9nFzWtaM3auTaym5GJXdVB3f2jGz7MeUlX7nVtisBpqCMudNE+d9jJIXt9G8h+KgXylP5YLSNlLb75vk1TZbaKkhrMSnmlY0vkcI+JcLuvltwOin3UWzhCKRGhOMZNsidntp6Wmo6luRzquoMvumwDicgLuVit76ZOyLctRRpG2EU/ua/hFZJeGENBzEMHMlxt+aqs3pePkynZF8lz03r1lSjV7I+j8KpBDDHGPcY1voNfmo1UOyCj9jndY7Jub92ZS3OYQBAEAQBAEAQBAEAQBAEAQBAEAQBAEBbqIGva5jhdrgQR4rEkpLTNoycWpI41tBhLqaZ0ZBy72HmF5jKodU/wAHuMDLWRUnvk1vG8PzjM3tj5j9Vc9C6rKiz05/Syq650pZFbtj9SIrBJRndE82ZM0xnU2DjYscR3OA9V7qxxmlOJ4NJw+WSLLGuaSx4Ie0kOB4W3qn6hRz6kSLbDR7Iy4soWNe6ZbNIy0eRRAeK65WbK7hCUtlahmjCwYBAO9b1WSre4sym14M7AcaqKNznU8mXN2mkBzTbdcKx/WV2pRuRKqyZQ8GRjW1VZVtyTygx3BytaGjTcVtHIx6OYLk2tye9aZEMjAUO7KnZw3wRpSlLllSi8Gh4gCA9QHiw/yAVvGbj4ZnbKTG3kFIWZalwzKnIpNO3kuq6jajb1ZIdAFv+6WNaaHqtcj6O3+itH1C1rhIetJlQibyWjzrZLmQc2VaAclyi7LnrezX5mzcPZRgpqKwTOB6Kn1B4Ofbqjy1Pop10P09PZ7sscOn5u5ndVWFoEAQBAEAQBAEAQBAEAQBAEAQBAEAQBAEAQERtLgTaqPKdHjVjuR/RRsnGjdHT8kvDy5Y9ncvHuckxCifDIY5G2cPQ94PFebtpnTLTPbY+RDIgpQIHFcJD+uzR/LcD+hXoekdbdWqreUUHVuhq7dtXDLHROqRYaVkYsWnTpmt4i/9oB6heujOucOHuL/+HibaZRfbYtMjo5L6EWI0IOhCqMnClW9w5RBnW0ysqE9Lg5JBAEbAWq0NnoWTGwgKJJAFJoxLLXwuDdRbK2xSkAiGQg7iGusVMeBVF67+Tp6J6KeX+5k+679Fr+jp/wD0M+iy42hnO6nl+65Y/S0L/wAg9Fl5mDVZ3U0npb8UdGKvNhn0DJi2WrnboCPFzR+a1/6KHmWzPomSdiq217R3+HOLrV5GA3pbM+gWXbI1w/sQfBzf1TuwX4bHoGHiGDVEDc0rWMA5yMv5AG5UirFxrXqLZq6S3Dh8paHuMUbXdnpHhhcOYB1t3rq8GlPW2bKjguswidwJjayUDf0cjHW8rhR54+NB6lPR0hgWzW4LZWzAqo74S3vc5gHzK1UMOP1WLR1h0zIb4gbLsl7OjUuLp5vq2nUR3N+7OdPRbLPpitUL+SV+2yq/7h2bDcPjgjZFEwNjYLNA/rUqDObm9skpJLSMpamQgCAIAgCAIAgCAIAgCAIAgCAIAgCAIAgCAICK2hwOOqjyvFnDsuFrj+S4X0RtjqRKxMuzHn3RZy3G8DlpXWkb1T2XjUH9CvP5GLOqWvY9fidQryI8eSDq6Jsm/Rw3OBs4ctV2wupW4r+V7RrmdMoyY6kufuYddBn/AG4JcP8AqI23cf8AFZ7/AIjVevw+r0XL7P7Hi83ot1P5RgTYfKwZmgSxcHxnMPMDrN8wpc8Wm7mPDKGeO4sxGztPd4qHPp10fBGdb2V5xzUd49sfKMdjGcc1hY1knwh2lBnHipUOnWP6uDKrbM/D8Eqpz9XEQ0+87qj1K6tYmOtye2d40m44FsHHGQ+d3SuHu+4PH4lCyer7XbStIkRrSNorpXxx3ijDy23UBDbgbw3he3BVVW7Z/NLybPgg2bcUoNpOkjcN4cx1x3aKwfSshrcOV/k17i9/81ov77/S/wDRcv2rJft/9Hfox5NvaXczpXnk1jtfVdI9Iuf1MKeyFxnGJ6gtLWvpY275XvLdOWT3vDerTF6fCn6vmMPZGOxkjdiNQf8A1G59Spf6KD59NGNr7lmTFmu7dbWO7mgMv5l1lvHESfywQ4MRuIMDvqYC+Tg+Zxld93sgrexwpX9SSS/B2qpsseoLZkw4U+R2eocS48L3Ph3DuC85nfEVcE4Y6/k9P0/4cnL57/8ARLxxBos0AAcgvI2X23z3J7Z6urHqoh2pLRtuzOxz5yJJrsi3gHtu/QKfi4U5/NZ4KbP6rXD5KVydKpaZkbQxjQ1oFgALK7hBQWonmZzlOXdLyXlsahAEAQBAEAQBAEAQBAEAQBAEAQBAEAQBAEAQBAEBaqaZkjS17Q5p3gi4WsoqS0zaE5Qe4vRo+O7A+9TG3/jcdP8AKeHgVVZHTFLmsvcTrUo8W8/k0iso5InZZGOa7kR+e4qpnVZVLT4PQ1ZFV0flezCkpWk5m3Y/4mEtPqN6m43Vcinje0RcnpOPeuVplmeKQ9psM4/8jA2T77bFX+P8Qw8WbR5/I+Gprmt7I2Vsbe3ROHeyV9vwKvac+m5fJYv5KG/pmRU/mgWbUr9LSwOHEnpWHxFg4eSnQlNeNMhOCXlNExhNY6EfVNoZftEhjz9+xUK+j1Hy2jVL7E0NqK3/ALWE8rStt/EoL6PU3tyNuUUSbUVvGGmj73TM/wByz+00f8mOSPqtpKk6SVkEfdEDI71aD+Kk19Npj4js1fPkhpcUYzM5hfNO8WMszWkNHHKw3ue8qeqJcJ8L8DcV4MeTHpTwiHhDFf8AhXX9Ml7sdxQ/HKg/2paPsBrP4QFtGqCXJr3sw3Oc83Je88yS4rnZZTUttpHSFVtnCTZlQYRK73bDmdPkq2/r+JV77ZZUdCy7WuNIk6bAGjV7ie4aBefyvieyXFS0ehxfhmuHNr2SsNO1g6rQB/XFecvzLrn872ehqxaKF8kdExhOz1ROfq4zl+N3Vb/Nb04dlvscMjqVNHl8/Y33BdioobOeS+UEG+gAtwtyV1j4UKlzyzzWZ1S296XCNpU0rDWdqHzNnpGx1EkbZ5jE5rREQAIZZMzczCc12Aa3FuCssNVyqscoJuMdrz90udNccmkt7Rq2N7WVcLqyMSDMDI6ncWA5WUrXOqA7gSQ1n31Z4/T8exVTceOFLn3lpR1/9/0c5TktnTIHXa0neQD6hecktNo7la1AQBAEAQBAEAQBAEAQBAEAQBAEAQBAEAQBAEAQBAWKujjlGWRjXDkQCtJQjJakjeFkoPcXo1XE9gIn3MTzGeW9voq+7pkJcx4LbH61dXxLlGq1+x9VFfqZ2ji0g/Leq+3p1sX9y6p6zRPzwQk9O5hs5rm/vAhRHGyt+5YRuqsXDTMZ9Ox29rT5Bd687Ire4zZyng0WfVFGK/B4T7lvC6nQ6/mQ99kGzoOHP20WHbPx8C4eYP5KVD4myF5SIk/hrGfgoOzzPid6Bd4/FVq8xRxfwvS/7jwbPN+M+gWz+KrX4ijC+Fqv+RUNn2fG75LnL4oyGvBsvhajf1MuswKIfEfNcJ/E2XIkR+HMSPkvx4bENzB56qDZ1jLs/vJ1XRsOHiJksYBuAHgAFCnfdZ9UmyZHHqqXCSM2lw6WQ2ZG93gDb1SOPZLwjnZnUw8s2HDdg536ylsQ+875KdV0ycuZcFbf16uK1Wtm2YXsZTQ2JaZHc36j03KwpwKq+dbZSX9Uvt43pfg2JrQNALBTktFc3s9QBAW5IGuLS5rSWHM0kAlpsRcX3GxIuOBK2UpJNJ+fP5BZkw2FxJdDESQ8EljSSJQBINR7wa2/Owut1fYuFJ+3u/bx/r2+xjSMkBcjJ6gCAIAgCAIAgCAIAgCAIAgCAIAgCAIAgCAIAgCAIAgCAIC1NTMeLPY1w7wD+K1cYvyjaM5R8MiKrZKkf/YtaebeqfkuEsSqXsS4dQyIeJEZP7P6c9l8jfMH8VGl0yp+CXDrWQvPJhy+zoe7O7zaFyfSo+zJEOv2LzEx3ezp/Cdvm0/qtP2n/wBjp+//AHiUu9nkv98z0Kz+0/8AsP39/wDArZ7On8Zx5N/mn7Sv+Rh/EE3/AGmXF7Oo/emefAALaPSYe7OUuvW+yM2n2Cpm9rO/xdp6BSI9OpiRZ9XyJe+iXpdn6aPswx35loJ+akRxqo+ERJ5l8/MmSLWAbgB4Lskl4I7bfkqWTAQBAEAQBAEAQBAEAQBAEAQBAEAQBAEAQBAEAQBAEAQBAEAQBAEAQBAEAQBAEAQBAEAQBAEAQBAEAQBAEAQBAEAQBAEAQBAEAQBAEAQBAEB//9k=">
            <a:hlinkClick r:id="rId6"/>
          </p:cNvPr>
          <p:cNvSpPr>
            <a:spLocks noChangeAspect="1" noChangeArrowheads="1"/>
          </p:cNvSpPr>
          <p:nvPr/>
        </p:nvSpPr>
        <p:spPr bwMode="auto">
          <a:xfrm>
            <a:off x="101600" y="-852488"/>
            <a:ext cx="4762500" cy="17907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3322" name="Picture 10" descr="University of Florida Gators Logo TM"/>
          <p:cNvPicPr>
            <a:picLocks noChangeAspect="1" noChangeArrowheads="1"/>
          </p:cNvPicPr>
          <p:nvPr/>
        </p:nvPicPr>
        <p:blipFill>
          <a:blip r:embed="rId7" cstate="print"/>
          <a:srcRect/>
          <a:stretch>
            <a:fillRect/>
          </a:stretch>
        </p:blipFill>
        <p:spPr bwMode="auto">
          <a:xfrm>
            <a:off x="2133600" y="5029200"/>
            <a:ext cx="3647870" cy="1371600"/>
          </a:xfrm>
          <a:prstGeom prst="rect">
            <a:avLst/>
          </a:prstGeom>
          <a:noFill/>
        </p:spPr>
      </p:pic>
    </p:spTree>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21A5"/>
        </a:solidFill>
        <a:effectLst/>
      </p:bgPr>
    </p:bg>
    <p:spTree>
      <p:nvGrpSpPr>
        <p:cNvPr id="1" name=""/>
        <p:cNvGrpSpPr/>
        <p:nvPr/>
      </p:nvGrpSpPr>
      <p:grpSpPr>
        <a:xfrm>
          <a:off x="0" y="0"/>
          <a:ext cx="0" cy="0"/>
          <a:chOff x="0" y="0"/>
          <a:chExt cx="0" cy="0"/>
        </a:xfrm>
      </p:grpSpPr>
      <p:sp>
        <p:nvSpPr>
          <p:cNvPr id="4098" name="Rectangle 5"/>
          <p:cNvSpPr>
            <a:spLocks noGrp="1" noChangeArrowheads="1"/>
          </p:cNvSpPr>
          <p:nvPr>
            <p:ph idx="1"/>
          </p:nvPr>
        </p:nvSpPr>
        <p:spPr>
          <a:xfrm>
            <a:off x="457200" y="914400"/>
            <a:ext cx="8229600" cy="5592763"/>
          </a:xfrm>
        </p:spPr>
        <p:txBody>
          <a:bodyPr/>
          <a:lstStyle/>
          <a:p>
            <a:pPr eaLnBrk="1" hangingPunct="1"/>
            <a:endParaRPr lang="en-US" dirty="0">
              <a:solidFill>
                <a:srgbClr val="FFFF99"/>
              </a:solidFill>
              <a:latin typeface="Tahoma" pitchFamily="34" charset="0"/>
            </a:endParaRPr>
          </a:p>
          <a:p>
            <a:pPr eaLnBrk="1" hangingPunct="1"/>
            <a:r>
              <a:rPr lang="en-US" dirty="0">
                <a:latin typeface="Tahoma" pitchFamily="34" charset="0"/>
              </a:rPr>
              <a:t>One of the largest student employers on campus</a:t>
            </a:r>
          </a:p>
          <a:p>
            <a:pPr eaLnBrk="1" hangingPunct="1"/>
            <a:endParaRPr lang="en-US" dirty="0">
              <a:latin typeface="Tahoma" pitchFamily="34" charset="0"/>
            </a:endParaRPr>
          </a:p>
          <a:p>
            <a:pPr eaLnBrk="1" hangingPunct="1"/>
            <a:r>
              <a:rPr lang="en-US" dirty="0">
                <a:latin typeface="Tahoma" pitchFamily="34" charset="0"/>
              </a:rPr>
              <a:t>Flexible hours in a dynamic and exciting work environment</a:t>
            </a:r>
          </a:p>
          <a:p>
            <a:pPr eaLnBrk="1" hangingPunct="1"/>
            <a:endParaRPr lang="en-US" dirty="0">
              <a:latin typeface="Tahoma" pitchFamily="34" charset="0"/>
            </a:endParaRPr>
          </a:p>
          <a:p>
            <a:pPr eaLnBrk="1" hangingPunct="1"/>
            <a:r>
              <a:rPr lang="en-US" dirty="0">
                <a:latin typeface="Tahoma" pitchFamily="34" charset="0"/>
              </a:rPr>
              <a:t>Great networking opportunities</a:t>
            </a:r>
          </a:p>
          <a:p>
            <a:pPr eaLnBrk="1" hangingPunct="1"/>
            <a:endParaRPr lang="en-US" dirty="0">
              <a:latin typeface="Tahoma" pitchFamily="34" charset="0"/>
            </a:endParaRPr>
          </a:p>
          <a:p>
            <a:pPr eaLnBrk="1" hangingPunct="1"/>
            <a:r>
              <a:rPr lang="en-US" dirty="0">
                <a:latin typeface="Tahoma" pitchFamily="34" charset="0"/>
              </a:rPr>
              <a:t>Convenient on-campus location</a:t>
            </a:r>
          </a:p>
          <a:p>
            <a:pPr eaLnBrk="1" hangingPunct="1">
              <a:buNone/>
            </a:pPr>
            <a:endParaRPr lang="en-US" dirty="0">
              <a:latin typeface="Tahoma" pitchFamily="34" charset="0"/>
            </a:endParaRPr>
          </a:p>
          <a:p>
            <a:pPr eaLnBrk="1" hangingPunct="1"/>
            <a:r>
              <a:rPr lang="en-US" dirty="0">
                <a:latin typeface="Tahoma" pitchFamily="34" charset="0"/>
              </a:rPr>
              <a:t>The opportunity for advancement</a:t>
            </a:r>
          </a:p>
        </p:txBody>
      </p:sp>
      <p:sp>
        <p:nvSpPr>
          <p:cNvPr id="4099" name="Rectangle 7"/>
          <p:cNvSpPr>
            <a:spLocks noGrp="1" noChangeArrowheads="1"/>
          </p:cNvSpPr>
          <p:nvPr>
            <p:ph type="title"/>
          </p:nvPr>
        </p:nvSpPr>
        <p:spPr>
          <a:xfrm>
            <a:off x="381000" y="457200"/>
            <a:ext cx="8305800" cy="792163"/>
          </a:xfrm>
        </p:spPr>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hangingPunct="1"/>
            <a:br>
              <a:rPr lang="en-US"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r>
              <a:rPr lang="en-US"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Why Work Here…</a:t>
            </a:r>
            <a:br>
              <a:rPr lang="en-US" sz="400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endParaRPr lang="en-US" sz="400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0"/>
            <a:ext cx="8229600" cy="1143000"/>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hangingPunct="1"/>
            <a:r>
              <a:rPr lang="en-US"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Part-Time Workforce</a:t>
            </a:r>
          </a:p>
        </p:txBody>
      </p:sp>
      <p:sp>
        <p:nvSpPr>
          <p:cNvPr id="6147" name="Rectangle 3"/>
          <p:cNvSpPr>
            <a:spLocks noGrp="1" noChangeArrowheads="1"/>
          </p:cNvSpPr>
          <p:nvPr>
            <p:ph type="body" idx="1"/>
          </p:nvPr>
        </p:nvSpPr>
        <p:spPr>
          <a:xfrm>
            <a:off x="381000" y="990600"/>
            <a:ext cx="8382000" cy="5181600"/>
          </a:xfrm>
        </p:spPr>
        <p:txBody>
          <a:bodyPr>
            <a:normAutofit lnSpcReduction="10000"/>
          </a:bodyPr>
          <a:lstStyle/>
          <a:p>
            <a:pPr eaLnBrk="1" hangingPunct="1">
              <a:buFontTx/>
              <a:buNone/>
              <a:defRPr/>
            </a:pPr>
            <a:r>
              <a:rPr lang="en-US" sz="1800" dirty="0">
                <a:solidFill>
                  <a:srgbClr val="FF9900"/>
                </a:solidFill>
                <a:latin typeface="Impact" pitchFamily="34" charset="0"/>
              </a:rPr>
              <a:t>  	</a:t>
            </a:r>
            <a:r>
              <a:rPr lang="en-US" sz="2800" dirty="0">
                <a:latin typeface="Tahoma" pitchFamily="34" charset="0"/>
              </a:rPr>
              <a:t>The O’Connell Center workforce is split into three categories of work:</a:t>
            </a:r>
          </a:p>
          <a:p>
            <a:pPr eaLnBrk="1" hangingPunct="1">
              <a:buFontTx/>
              <a:buNone/>
              <a:defRPr/>
            </a:pPr>
            <a:endParaRPr lang="en-US" sz="2200" dirty="0">
              <a:latin typeface="Tahoma" pitchFamily="34" charset="0"/>
            </a:endParaRPr>
          </a:p>
          <a:p>
            <a:pPr marL="514350" indent="-514350" eaLnBrk="1" hangingPunct="1">
              <a:spcBef>
                <a:spcPts val="600"/>
              </a:spcBef>
              <a:spcAft>
                <a:spcPts val="0"/>
              </a:spcAft>
              <a:buFont typeface="+mj-lt"/>
              <a:buAutoNum type="arabicPeriod"/>
              <a:defRPr/>
            </a:pPr>
            <a:r>
              <a:rPr lang="en-US" sz="2800" dirty="0">
                <a:latin typeface="Tahoma" pitchFamily="34" charset="0"/>
              </a:rPr>
              <a:t>Changeover</a:t>
            </a:r>
          </a:p>
          <a:p>
            <a:pPr marL="514350" indent="-514350" eaLnBrk="1" hangingPunct="1">
              <a:spcBef>
                <a:spcPts val="600"/>
              </a:spcBef>
              <a:spcAft>
                <a:spcPts val="0"/>
              </a:spcAft>
              <a:buFont typeface="+mj-lt"/>
              <a:buAutoNum type="arabicPeriod"/>
              <a:defRPr/>
            </a:pPr>
            <a:r>
              <a:rPr lang="en-US" sz="2800" dirty="0">
                <a:latin typeface="Tahoma" pitchFamily="34" charset="0"/>
              </a:rPr>
              <a:t>Event Staff</a:t>
            </a:r>
          </a:p>
          <a:p>
            <a:pPr marL="514350" indent="-514350" eaLnBrk="1" hangingPunct="1">
              <a:spcBef>
                <a:spcPts val="600"/>
              </a:spcBef>
              <a:spcAft>
                <a:spcPts val="0"/>
              </a:spcAft>
              <a:buFont typeface="+mj-lt"/>
              <a:buAutoNum type="arabicPeriod"/>
              <a:defRPr/>
            </a:pPr>
            <a:r>
              <a:rPr lang="en-US" sz="2800" dirty="0">
                <a:latin typeface="Tahoma" pitchFamily="34" charset="0"/>
              </a:rPr>
              <a:t>Technical </a:t>
            </a:r>
          </a:p>
          <a:p>
            <a:pPr marL="514350" indent="-514350" eaLnBrk="1" hangingPunct="1">
              <a:spcBef>
                <a:spcPts val="600"/>
              </a:spcBef>
              <a:spcAft>
                <a:spcPts val="0"/>
              </a:spcAft>
              <a:buNone/>
              <a:defRPr/>
            </a:pPr>
            <a:endParaRPr lang="en-US" sz="2800" dirty="0">
              <a:latin typeface="Tahoma" pitchFamily="34" charset="0"/>
            </a:endParaRPr>
          </a:p>
          <a:p>
            <a:pPr marL="514350" indent="-514350" eaLnBrk="1" hangingPunct="1">
              <a:buFontTx/>
              <a:buNone/>
              <a:defRPr/>
            </a:pPr>
            <a:r>
              <a:rPr lang="en-US" sz="2800" dirty="0">
                <a:latin typeface="Tahoma" pitchFamily="34" charset="0"/>
              </a:rPr>
              <a:t>	You are not required to work in just one division, but rather are welcome and encouraged to try all three!  You are also not required to have any prior experience in these areas, we will provide all the training you will need.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152400"/>
            <a:ext cx="8229600" cy="1143000"/>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hangingPunct="1"/>
            <a:r>
              <a:rPr lang="en-US"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Changeover</a:t>
            </a:r>
          </a:p>
        </p:txBody>
      </p:sp>
      <p:sp>
        <p:nvSpPr>
          <p:cNvPr id="7171" name="Rectangle 3"/>
          <p:cNvSpPr>
            <a:spLocks noGrp="1" noChangeArrowheads="1"/>
          </p:cNvSpPr>
          <p:nvPr>
            <p:ph type="body" idx="1"/>
          </p:nvPr>
        </p:nvSpPr>
        <p:spPr>
          <a:xfrm>
            <a:off x="457200" y="1295400"/>
            <a:ext cx="8229600" cy="4525963"/>
          </a:xfrm>
        </p:spPr>
        <p:txBody>
          <a:bodyPr>
            <a:normAutofit/>
          </a:bodyPr>
          <a:lstStyle/>
          <a:p>
            <a:pPr eaLnBrk="1" hangingPunct="1">
              <a:buNone/>
            </a:pPr>
            <a:endParaRPr lang="en-US" sz="2600" dirty="0">
              <a:latin typeface="Tahoma" pitchFamily="34" charset="0"/>
            </a:endParaRPr>
          </a:p>
          <a:p>
            <a:pPr eaLnBrk="1" hangingPunct="1">
              <a:buFontTx/>
              <a:buNone/>
            </a:pPr>
            <a:r>
              <a:rPr lang="en-US" sz="2600" dirty="0">
                <a:latin typeface="Tahoma" pitchFamily="34" charset="0"/>
              </a:rPr>
              <a:t>Changeover</a:t>
            </a:r>
          </a:p>
          <a:p>
            <a:pPr eaLnBrk="1" hangingPunct="1"/>
            <a:r>
              <a:rPr lang="en-US" sz="2600" dirty="0">
                <a:latin typeface="Tahoma" pitchFamily="34" charset="0"/>
              </a:rPr>
              <a:t>Sets and strikes for every event</a:t>
            </a:r>
          </a:p>
          <a:p>
            <a:pPr lvl="1" eaLnBrk="1" hangingPunct="1"/>
            <a:r>
              <a:rPr lang="en-US" sz="2200" dirty="0"/>
              <a:t>Setting up rails, tarps, curtains, chairs, tables, and more!</a:t>
            </a:r>
          </a:p>
          <a:p>
            <a:pPr lvl="1" eaLnBrk="1" hangingPunct="1"/>
            <a:r>
              <a:rPr lang="en-US" sz="2200" dirty="0"/>
              <a:t>Arena clean up following events</a:t>
            </a:r>
          </a:p>
          <a:p>
            <a:pPr lvl="1" eaLnBrk="1" hangingPunct="1"/>
            <a:r>
              <a:rPr lang="en-US" sz="2200" dirty="0"/>
              <a:t>Assemble and dissemble bleachers</a:t>
            </a:r>
          </a:p>
          <a:p>
            <a:pPr lvl="1" eaLnBrk="1" hangingPunct="1"/>
            <a:r>
              <a:rPr lang="en-US" sz="2200" dirty="0"/>
              <a:t>Standby maintenance and cleanup during events</a:t>
            </a:r>
          </a:p>
          <a:p>
            <a:pPr lvl="1" eaLnBrk="1" hangingPunct="1"/>
            <a:r>
              <a:rPr lang="en-US" sz="2200" dirty="0"/>
              <a:t>Setting and removing the hardwood volleyball and basketball floors, and gymnastics apparatuses </a:t>
            </a:r>
            <a:endParaRPr lang="en-US" sz="2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3400" y="152400"/>
            <a:ext cx="8229600" cy="1143000"/>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hangingPunct="1"/>
            <a:r>
              <a:rPr lang="en-US"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Event Staff</a:t>
            </a:r>
          </a:p>
        </p:txBody>
      </p:sp>
      <p:sp>
        <p:nvSpPr>
          <p:cNvPr id="8195" name="Rectangle 3"/>
          <p:cNvSpPr>
            <a:spLocks noGrp="1" noChangeArrowheads="1"/>
          </p:cNvSpPr>
          <p:nvPr>
            <p:ph type="body" idx="1"/>
          </p:nvPr>
        </p:nvSpPr>
        <p:spPr>
          <a:xfrm>
            <a:off x="457200" y="1447800"/>
            <a:ext cx="8229600" cy="4724400"/>
          </a:xfrm>
        </p:spPr>
        <p:txBody>
          <a:bodyPr>
            <a:noAutofit/>
          </a:bodyPr>
          <a:lstStyle/>
          <a:p>
            <a:r>
              <a:rPr lang="en-US" sz="2000" dirty="0">
                <a:latin typeface="Tahoma" pitchFamily="34" charset="0"/>
              </a:rPr>
              <a:t>Frontline of our facility</a:t>
            </a:r>
            <a:endParaRPr lang="en-US" sz="1800" dirty="0">
              <a:latin typeface="Tahoma" pitchFamily="34" charset="0"/>
            </a:endParaRPr>
          </a:p>
          <a:p>
            <a:r>
              <a:rPr lang="en-US" sz="2000" dirty="0">
                <a:latin typeface="Tahoma" pitchFamily="34" charset="0"/>
              </a:rPr>
              <a:t>First to greet patrons</a:t>
            </a:r>
          </a:p>
          <a:p>
            <a:r>
              <a:rPr lang="en-US" sz="2000" dirty="0">
                <a:latin typeface="Tahoma" pitchFamily="34" charset="0"/>
              </a:rPr>
              <a:t>Takes tickets, directs guests, and answers questions</a:t>
            </a:r>
          </a:p>
          <a:p>
            <a:r>
              <a:rPr lang="en-US" sz="2000" dirty="0">
                <a:latin typeface="Tahoma" pitchFamily="34" charset="0"/>
              </a:rPr>
              <a:t>Secures the building and its property</a:t>
            </a:r>
            <a:r>
              <a:rPr lang="en-US" sz="1600" dirty="0">
                <a:latin typeface="Tahoma" pitchFamily="34" charset="0"/>
              </a:rPr>
              <a:t>:</a:t>
            </a:r>
          </a:p>
          <a:p>
            <a:pPr lvl="1"/>
            <a:r>
              <a:rPr lang="en-US" sz="1600" dirty="0">
                <a:latin typeface="Tahoma" pitchFamily="34" charset="0"/>
              </a:rPr>
              <a:t>Performs bag checks as patrons enter the facility</a:t>
            </a:r>
          </a:p>
          <a:p>
            <a:pPr lvl="1"/>
            <a:r>
              <a:rPr lang="en-US" sz="1600" dirty="0">
                <a:latin typeface="Tahoma" pitchFamily="34" charset="0"/>
              </a:rPr>
              <a:t>Works to diffuse difficult situations that may arise</a:t>
            </a:r>
          </a:p>
          <a:p>
            <a:pPr eaLnBrk="1" hangingPunct="1"/>
            <a:r>
              <a:rPr lang="en-US" sz="2000" dirty="0">
                <a:latin typeface="Tahoma" pitchFamily="34" charset="0"/>
              </a:rPr>
              <a:t>Securing vital areas during events</a:t>
            </a:r>
            <a:r>
              <a:rPr lang="en-US" sz="1800" dirty="0">
                <a:latin typeface="Tahoma" pitchFamily="34" charset="0"/>
              </a:rPr>
              <a:t>:</a:t>
            </a:r>
          </a:p>
          <a:p>
            <a:pPr lvl="1"/>
            <a:r>
              <a:rPr lang="en-US" sz="1600" dirty="0">
                <a:latin typeface="Tahoma" pitchFamily="34" charset="0"/>
              </a:rPr>
              <a:t>Backstage</a:t>
            </a:r>
          </a:p>
          <a:p>
            <a:pPr lvl="1"/>
            <a:r>
              <a:rPr lang="en-US" sz="1600" dirty="0">
                <a:latin typeface="Tahoma" pitchFamily="34" charset="0"/>
              </a:rPr>
              <a:t>Visiting team locker room</a:t>
            </a:r>
          </a:p>
          <a:p>
            <a:pPr lvl="1"/>
            <a:r>
              <a:rPr lang="en-US" sz="1600" dirty="0">
                <a:latin typeface="Tahoma" pitchFamily="34" charset="0"/>
              </a:rPr>
              <a:t>Main arena </a:t>
            </a:r>
          </a:p>
          <a:p>
            <a:r>
              <a:rPr lang="en-US" sz="2000" dirty="0">
                <a:latin typeface="Tahoma" pitchFamily="34" charset="0"/>
              </a:rPr>
              <a:t>Coordinates parking procedures during football game days </a:t>
            </a:r>
          </a:p>
          <a:p>
            <a:r>
              <a:rPr lang="en-US" sz="2000" dirty="0"/>
              <a:t>Enforces building policies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hangingPunct="1"/>
            <a:r>
              <a:rPr lang="en-US"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Technical </a:t>
            </a:r>
          </a:p>
        </p:txBody>
      </p:sp>
      <p:sp>
        <p:nvSpPr>
          <p:cNvPr id="9219" name="Rectangle 3"/>
          <p:cNvSpPr>
            <a:spLocks noGrp="1" noChangeArrowheads="1"/>
          </p:cNvSpPr>
          <p:nvPr>
            <p:ph type="body" idx="1"/>
          </p:nvPr>
        </p:nvSpPr>
        <p:spPr/>
        <p:txBody>
          <a:bodyPr>
            <a:normAutofit fontScale="92500" lnSpcReduction="20000"/>
          </a:bodyPr>
          <a:lstStyle/>
          <a:p>
            <a:pPr eaLnBrk="1" hangingPunct="1"/>
            <a:r>
              <a:rPr lang="en-US" sz="2800" dirty="0">
                <a:latin typeface="Tahoma" pitchFamily="34" charset="0"/>
              </a:rPr>
              <a:t>Serve as our in-house roadies</a:t>
            </a:r>
          </a:p>
          <a:p>
            <a:pPr eaLnBrk="1" hangingPunct="1">
              <a:buNone/>
            </a:pPr>
            <a:endParaRPr lang="en-US" sz="2800" dirty="0">
              <a:latin typeface="Tahoma" pitchFamily="34" charset="0"/>
            </a:endParaRPr>
          </a:p>
          <a:p>
            <a:pPr eaLnBrk="1" hangingPunct="1"/>
            <a:r>
              <a:rPr lang="en-US" sz="2800" dirty="0">
                <a:latin typeface="Tahoma" pitchFamily="34" charset="0"/>
              </a:rPr>
              <a:t>Set-up and take down:</a:t>
            </a:r>
          </a:p>
          <a:p>
            <a:pPr lvl="1" eaLnBrk="1" hangingPunct="1"/>
            <a:r>
              <a:rPr lang="en-US" sz="2400" dirty="0"/>
              <a:t>Stages </a:t>
            </a:r>
          </a:p>
          <a:p>
            <a:pPr lvl="1" eaLnBrk="1" hangingPunct="1"/>
            <a:r>
              <a:rPr lang="en-US" sz="2400" dirty="0"/>
              <a:t>Concert equipment (lighting/speakers)</a:t>
            </a:r>
          </a:p>
          <a:p>
            <a:pPr lvl="1" eaLnBrk="1" hangingPunct="1"/>
            <a:endParaRPr lang="en-US" sz="3200" dirty="0"/>
          </a:p>
          <a:p>
            <a:pPr eaLnBrk="1" hangingPunct="1"/>
            <a:r>
              <a:rPr lang="en-US" sz="2800" dirty="0" err="1">
                <a:latin typeface="Tahoma" pitchFamily="34" charset="0"/>
              </a:rPr>
              <a:t>Bandshell</a:t>
            </a:r>
            <a:r>
              <a:rPr lang="en-US" sz="2800" dirty="0">
                <a:latin typeface="Tahoma" pitchFamily="34" charset="0"/>
              </a:rPr>
              <a:t> shows and small PA’s around campus</a:t>
            </a:r>
          </a:p>
          <a:p>
            <a:pPr eaLnBrk="1" hangingPunct="1"/>
            <a:endParaRPr lang="en-US" sz="2800" dirty="0">
              <a:latin typeface="Tahoma" pitchFamily="34" charset="0"/>
            </a:endParaRPr>
          </a:p>
          <a:p>
            <a:pPr eaLnBrk="1" hangingPunct="1"/>
            <a:r>
              <a:rPr lang="en-US" sz="2800" dirty="0">
                <a:latin typeface="Tahoma" pitchFamily="34" charset="0"/>
              </a:rPr>
              <a:t>Load in/out plays and concerts</a:t>
            </a:r>
          </a:p>
          <a:p>
            <a:pPr eaLnBrk="1" hangingPunct="1">
              <a:buNone/>
            </a:pPr>
            <a:endParaRPr lang="en-US" sz="2800" dirty="0">
              <a:latin typeface="Tahoma" pitchFamily="34" charset="0"/>
            </a:endParaRPr>
          </a:p>
          <a:p>
            <a:pPr marL="109728" indent="0" eaLnBrk="1" hangingPunct="1">
              <a:buNone/>
            </a:pPr>
            <a:r>
              <a:rPr lang="en-US" sz="2800" dirty="0">
                <a:latin typeface="Tahoma" pitchFamily="34" charset="0"/>
              </a:rPr>
              <a:t>Training will be offered to all incoming employees.</a:t>
            </a:r>
          </a:p>
          <a:p>
            <a:pPr marL="393192" lvl="1" indent="0">
              <a:buNone/>
            </a:pPr>
            <a:r>
              <a:rPr lang="en-US" sz="1800" dirty="0">
                <a:latin typeface="Tahoma" pitchFamily="34" charset="0"/>
              </a:rPr>
              <a:t>*No Prior experience is required. </a:t>
            </a:r>
          </a:p>
          <a:p>
            <a:pPr eaLnBrk="1" hangingPunct="1">
              <a:buNone/>
            </a:pPr>
            <a:endParaRPr lang="en-US" sz="2800" dirty="0">
              <a:latin typeface="Tahoma" pitchFamily="34" charset="0"/>
            </a:endParaRPr>
          </a:p>
          <a:p>
            <a:pPr eaLnBrk="1" hangingPunct="1">
              <a:buNone/>
            </a:pPr>
            <a:endParaRPr lang="en-US" sz="2800" dirty="0">
              <a:latin typeface="Tahoma" pitchFamily="34" charset="0"/>
            </a:endParaRPr>
          </a:p>
          <a:p>
            <a:pPr eaLnBrk="1" hangingPunct="1">
              <a:buNone/>
            </a:pPr>
            <a:endParaRPr lang="en-US" sz="2800" dirty="0">
              <a:latin typeface="Tahoma"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hangingPunct="1"/>
            <a:r>
              <a:rPr lang="en-US"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Work Requirements</a:t>
            </a:r>
          </a:p>
        </p:txBody>
      </p:sp>
      <p:sp>
        <p:nvSpPr>
          <p:cNvPr id="10243" name="Rectangle 3"/>
          <p:cNvSpPr>
            <a:spLocks noGrp="1" noChangeArrowheads="1"/>
          </p:cNvSpPr>
          <p:nvPr>
            <p:ph type="body" idx="1"/>
          </p:nvPr>
        </p:nvSpPr>
        <p:spPr>
          <a:xfrm>
            <a:off x="381000" y="1600200"/>
            <a:ext cx="8229600" cy="4525963"/>
          </a:xfrm>
        </p:spPr>
        <p:txBody>
          <a:bodyPr>
            <a:normAutofit fontScale="92500"/>
          </a:bodyPr>
          <a:lstStyle/>
          <a:p>
            <a:pPr eaLnBrk="1" hangingPunct="1"/>
            <a:r>
              <a:rPr lang="en-US" sz="2800" dirty="0">
                <a:latin typeface="Tahoma" pitchFamily="34" charset="0"/>
              </a:rPr>
              <a:t>You must work one holiday event shift per semester</a:t>
            </a:r>
          </a:p>
          <a:p>
            <a:pPr eaLnBrk="1" hangingPunct="1">
              <a:buFontTx/>
              <a:buNone/>
            </a:pPr>
            <a:endParaRPr lang="en-US" sz="2800" dirty="0">
              <a:latin typeface="Tahoma" pitchFamily="34" charset="0"/>
            </a:endParaRPr>
          </a:p>
          <a:p>
            <a:pPr eaLnBrk="1" hangingPunct="1"/>
            <a:r>
              <a:rPr lang="en-US" sz="2800" dirty="0">
                <a:latin typeface="Tahoma" pitchFamily="34" charset="0"/>
              </a:rPr>
              <a:t>Work a Homecoming shift during homecoming week</a:t>
            </a:r>
          </a:p>
          <a:p>
            <a:pPr eaLnBrk="1" hangingPunct="1">
              <a:buFontTx/>
              <a:buNone/>
            </a:pPr>
            <a:endParaRPr lang="en-US" sz="2800" dirty="0">
              <a:latin typeface="Tahoma" pitchFamily="34" charset="0"/>
            </a:endParaRPr>
          </a:p>
          <a:p>
            <a:pPr eaLnBrk="1" hangingPunct="1"/>
            <a:r>
              <a:rPr lang="en-US" sz="2800" dirty="0">
                <a:latin typeface="Tahoma" pitchFamily="34" charset="0"/>
              </a:rPr>
              <a:t>Commencement: work two shifts during Spring commencement and one shift during Fall commencement</a:t>
            </a:r>
          </a:p>
          <a:p>
            <a:pPr marL="109728" indent="0" eaLnBrk="1" hangingPunct="1">
              <a:buNone/>
            </a:pPr>
            <a:endParaRPr lang="en-US" sz="2800" dirty="0">
              <a:latin typeface="Tahoma" pitchFamily="34" charset="0"/>
            </a:endParaRPr>
          </a:p>
          <a:p>
            <a:pPr eaLnBrk="1" hangingPunct="1"/>
            <a:r>
              <a:rPr lang="en-US" sz="2800" dirty="0">
                <a:latin typeface="Tahoma" pitchFamily="34" charset="0"/>
              </a:rPr>
              <a:t>You are expected to work at least 25 hours per month during our busy season (September-March)</a:t>
            </a:r>
            <a:endParaRPr lang="en-US" sz="1900" dirty="0">
              <a:latin typeface="Tahoma" pitchFamily="34" charset="0"/>
            </a:endParaRPr>
          </a:p>
          <a:p>
            <a:pPr eaLnBrk="1" hangingPunct="1">
              <a:buNone/>
            </a:pPr>
            <a:endParaRPr lang="en-US" sz="2800" dirty="0">
              <a:latin typeface="Tahoma" pitchFamily="34" charset="0"/>
            </a:endParaRPr>
          </a:p>
          <a:p>
            <a:pPr marL="109728" indent="0" eaLnBrk="1" hangingPunct="1">
              <a:buNone/>
            </a:pPr>
            <a:endParaRPr lang="en-US" sz="2800" dirty="0">
              <a:latin typeface="Tahoma" pitchFamily="34" charset="0"/>
            </a:endParaRPr>
          </a:p>
          <a:p>
            <a:pPr eaLnBrk="1" hangingPunct="1"/>
            <a:endParaRPr lang="en-US" sz="2800" dirty="0">
              <a:latin typeface="Tahoma" pitchFamily="34" charset="0"/>
            </a:endParaRPr>
          </a:p>
          <a:p>
            <a:pPr eaLnBrk="1" hangingPunct="1"/>
            <a:endParaRPr lang="en-US" sz="2800" dirty="0">
              <a:latin typeface="Tahoma"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hangingPunct="1"/>
            <a:r>
              <a:rPr lang="en-US"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Expectations</a:t>
            </a:r>
          </a:p>
        </p:txBody>
      </p:sp>
      <p:sp>
        <p:nvSpPr>
          <p:cNvPr id="11267" name="Rectangle 3"/>
          <p:cNvSpPr>
            <a:spLocks noGrp="1" noChangeArrowheads="1"/>
          </p:cNvSpPr>
          <p:nvPr>
            <p:ph type="body" idx="1"/>
          </p:nvPr>
        </p:nvSpPr>
        <p:spPr>
          <a:xfrm>
            <a:off x="457200" y="1295400"/>
            <a:ext cx="8229600" cy="4767072"/>
          </a:xfrm>
        </p:spPr>
        <p:txBody>
          <a:bodyPr>
            <a:noAutofit/>
          </a:bodyPr>
          <a:lstStyle/>
          <a:p>
            <a:pPr eaLnBrk="1" hangingPunct="1"/>
            <a:r>
              <a:rPr lang="en-US" sz="2400" dirty="0">
                <a:latin typeface="Tahoma" pitchFamily="34" charset="0"/>
              </a:rPr>
              <a:t>Work consistently and go above and beyond the minimum requirements</a:t>
            </a:r>
          </a:p>
          <a:p>
            <a:pPr marL="109728" indent="0" eaLnBrk="1" hangingPunct="1">
              <a:buNone/>
            </a:pPr>
            <a:endParaRPr lang="en-US" sz="600" dirty="0">
              <a:latin typeface="Tahoma" pitchFamily="34" charset="0"/>
            </a:endParaRPr>
          </a:p>
          <a:p>
            <a:pPr eaLnBrk="1" hangingPunct="1"/>
            <a:r>
              <a:rPr lang="en-US" sz="2400" dirty="0">
                <a:latin typeface="Tahoma" pitchFamily="34" charset="0"/>
              </a:rPr>
              <a:t>Always Exceed Expectations: E</a:t>
            </a:r>
            <a:r>
              <a:rPr lang="en-US" sz="2400" baseline="30000" dirty="0">
                <a:latin typeface="Tahoma" pitchFamily="34" charset="0"/>
              </a:rPr>
              <a:t>2</a:t>
            </a:r>
          </a:p>
          <a:p>
            <a:pPr marL="109728" indent="0" eaLnBrk="1" hangingPunct="1">
              <a:buNone/>
            </a:pPr>
            <a:endParaRPr lang="en-US" sz="600" baseline="30000" dirty="0">
              <a:latin typeface="Tahoma" pitchFamily="34" charset="0"/>
            </a:endParaRPr>
          </a:p>
          <a:p>
            <a:pPr eaLnBrk="1" hangingPunct="1"/>
            <a:r>
              <a:rPr lang="en-US" sz="2400" dirty="0">
                <a:latin typeface="Tahoma" pitchFamily="34" charset="0"/>
              </a:rPr>
              <a:t>Arrive to work on time, properly dressed</a:t>
            </a:r>
          </a:p>
          <a:p>
            <a:pPr marL="109728" indent="0" eaLnBrk="1" hangingPunct="1">
              <a:buNone/>
            </a:pPr>
            <a:endParaRPr lang="en-US" sz="600" dirty="0">
              <a:latin typeface="Tahoma" pitchFamily="34" charset="0"/>
            </a:endParaRPr>
          </a:p>
          <a:p>
            <a:pPr eaLnBrk="1" hangingPunct="1"/>
            <a:r>
              <a:rPr lang="en-US" sz="2400" dirty="0">
                <a:latin typeface="Tahoma" pitchFamily="34" charset="0"/>
              </a:rPr>
              <a:t>Be pleasant, friendly, patient, and tolerant with our guests</a:t>
            </a:r>
          </a:p>
          <a:p>
            <a:pPr marL="109728" indent="0" eaLnBrk="1" hangingPunct="1">
              <a:buNone/>
            </a:pPr>
            <a:endParaRPr lang="en-US" sz="600" dirty="0">
              <a:latin typeface="Tahoma" pitchFamily="34" charset="0"/>
            </a:endParaRPr>
          </a:p>
          <a:p>
            <a:pPr eaLnBrk="1" hangingPunct="1"/>
            <a:r>
              <a:rPr lang="en-US" sz="2400" dirty="0">
                <a:latin typeface="Tahoma" pitchFamily="34" charset="0"/>
              </a:rPr>
              <a:t>Cooperate and communicate</a:t>
            </a:r>
          </a:p>
          <a:p>
            <a:pPr marL="109728" indent="0" eaLnBrk="1" hangingPunct="1">
              <a:buNone/>
            </a:pPr>
            <a:endParaRPr lang="en-US" sz="600" dirty="0">
              <a:latin typeface="Tahoma" pitchFamily="34" charset="0"/>
            </a:endParaRPr>
          </a:p>
          <a:p>
            <a:pPr eaLnBrk="1" hangingPunct="1"/>
            <a:r>
              <a:rPr lang="en-US" sz="2400" dirty="0">
                <a:latin typeface="Tahoma" pitchFamily="34" charset="0"/>
              </a:rPr>
              <a:t>All employees are to be professional and focused during all shifts regardless of how thrilling the environment may be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themeOverride>
</file>

<file path=ppt/theme/themeOverride2.xml><?xml version="1.0" encoding="utf-8"?>
<a:themeOverride xmlns:a="http://schemas.openxmlformats.org/drawingml/2006/main">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themeOverride>
</file>

<file path=docProps/app.xml><?xml version="1.0" encoding="utf-8"?>
<Properties xmlns="http://schemas.openxmlformats.org/officeDocument/2006/extended-properties" xmlns:vt="http://schemas.openxmlformats.org/officeDocument/2006/docPropsVTypes">
  <TotalTime>434</TotalTime>
  <Words>573</Words>
  <Application>Microsoft Office PowerPoint</Application>
  <PresentationFormat>On-screen Show (4:3)</PresentationFormat>
  <Paragraphs>103</Paragraphs>
  <Slides>11</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Calibri</vt:lpstr>
      <vt:lpstr>Impact</vt:lpstr>
      <vt:lpstr>Lucida Sans Unicode</vt:lpstr>
      <vt:lpstr>Tahoma</vt:lpstr>
      <vt:lpstr>Verdana</vt:lpstr>
      <vt:lpstr>Wingdings 2</vt:lpstr>
      <vt:lpstr>Wingdings 3</vt:lpstr>
      <vt:lpstr>Concourse</vt:lpstr>
      <vt:lpstr>PowerPoint Presentation</vt:lpstr>
      <vt:lpstr>Who we are…</vt:lpstr>
      <vt:lpstr> Why Work Here… </vt:lpstr>
      <vt:lpstr>Part-Time Workforce</vt:lpstr>
      <vt:lpstr>Changeover</vt:lpstr>
      <vt:lpstr>Event Staff</vt:lpstr>
      <vt:lpstr>Technical </vt:lpstr>
      <vt:lpstr>Work Requirements</vt:lpstr>
      <vt:lpstr>Expectations</vt:lpstr>
      <vt:lpstr>Application Process</vt:lpstr>
      <vt:lpstr>Application process</vt:lpstr>
    </vt:vector>
  </TitlesOfParts>
  <Company>Operations Analysis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shsv12</dc:creator>
  <cp:lastModifiedBy>Montes,Susana I</cp:lastModifiedBy>
  <cp:revision>43</cp:revision>
  <dcterms:created xsi:type="dcterms:W3CDTF">2012-06-05T18:21:50Z</dcterms:created>
  <dcterms:modified xsi:type="dcterms:W3CDTF">2020-03-05T20:34:21Z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398783</vt:lpwstr>
  </property>
  <property fmtid="{D5CDD505-2E9C-101B-9397-08002B2CF9AE}" pid="3" name="NXPowerLiteSettings">
    <vt:lpwstr>C7000400038000</vt:lpwstr>
  </property>
  <property fmtid="{D5CDD505-2E9C-101B-9397-08002B2CF9AE}" pid="4" name="NXPowerLiteVersion">
    <vt:lpwstr>S7.2.2</vt:lpwstr>
  </property>
</Properties>
</file>