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67" r:id="rId2"/>
    <p:sldId id="269" r:id="rId3"/>
    <p:sldId id="258" r:id="rId4"/>
    <p:sldId id="259" r:id="rId5"/>
    <p:sldId id="260" r:id="rId6"/>
    <p:sldId id="261" r:id="rId7"/>
    <p:sldId id="262" r:id="rId8"/>
    <p:sldId id="270" r:id="rId9"/>
    <p:sldId id="264" r:id="rId10"/>
    <p:sldId id="265"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46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1B62A4-D3DE-447E-9457-FF7FF0B72545}" type="datetimeFigureOut">
              <a:rPr lang="en-US" smtClean="0"/>
              <a:pPr/>
              <a:t>7/3/2024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7DD5FE-324B-4244-89DF-31CDC92B3989}" type="slidenum">
              <a:rPr lang="en-US" smtClean="0"/>
              <a:pPr/>
              <a:t>‹#›</a:t>
            </a:fld>
            <a:endParaRPr lang="en-US"/>
          </a:p>
        </p:txBody>
      </p:sp>
    </p:spTree>
    <p:extLst>
      <p:ext uri="{BB962C8B-B14F-4D97-AF65-F5344CB8AC3E}">
        <p14:creationId xmlns:p14="http://schemas.microsoft.com/office/powerpoint/2010/main" val="60990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6571418-FC4A-4379-8087-210026A12DD9}" type="slidenum">
              <a:rPr lang="en-US" smtClean="0"/>
              <a:pPr/>
              <a:t>1</a:t>
            </a:fld>
            <a:endParaRPr lang="en-US"/>
          </a:p>
        </p:txBody>
      </p:sp>
    </p:spTree>
    <p:extLst>
      <p:ext uri="{BB962C8B-B14F-4D97-AF65-F5344CB8AC3E}">
        <p14:creationId xmlns:p14="http://schemas.microsoft.com/office/powerpoint/2010/main" val="19234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60203E-AE4C-4064-A6D8-B90203F9240D}"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644233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55DE03-2233-4D33-89A6-7B188369C59A}"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144579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E902D87-F776-48AE-AD28-1B58D9F44739}" type="slidenum">
              <a:rPr lang="en-US">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79409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58F71-8365-4A3E-49CB-7BDA7DEC19F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CAEA185-EAE6-8366-83E0-3B5ECE87F9B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1242FA-549D-FFEC-2848-5FE5E17CC6F2}"/>
              </a:ext>
            </a:extLst>
          </p:cNvPr>
          <p:cNvSpPr>
            <a:spLocks noGrp="1"/>
          </p:cNvSpPr>
          <p:nvPr>
            <p:ph type="dt" sz="half" idx="10"/>
          </p:nvPr>
        </p:nvSpPr>
        <p:spPr/>
        <p:txBody>
          <a:bodyPr/>
          <a:lstStyle/>
          <a:p>
            <a:fld id="{102D739F-C149-4E79-B638-5CE6897B0EDF}" type="datetimeFigureOut">
              <a:rPr lang="en-US" smtClean="0"/>
              <a:pPr/>
              <a:t>7/3/2024</a:t>
            </a:fld>
            <a:endParaRPr lang="en-US"/>
          </a:p>
        </p:txBody>
      </p:sp>
      <p:sp>
        <p:nvSpPr>
          <p:cNvPr id="5" name="Footer Placeholder 4">
            <a:extLst>
              <a:ext uri="{FF2B5EF4-FFF2-40B4-BE49-F238E27FC236}">
                <a16:creationId xmlns:a16="http://schemas.microsoft.com/office/drawing/2014/main" id="{7E995500-62FD-F47E-6435-84B7A2BB800C}"/>
              </a:ext>
            </a:extLst>
          </p:cNvPr>
          <p:cNvSpPr>
            <a:spLocks noGrp="1"/>
          </p:cNvSpPr>
          <p:nvPr>
            <p:ph type="ftr" sz="quarter" idx="11"/>
          </p:nvPr>
        </p:nvSpPr>
        <p:spPr/>
        <p:txBody>
          <a:bodyPr/>
          <a:lstStyle/>
          <a:p>
            <a:endParaRPr lang="en-US">
              <a:solidFill>
                <a:srgbClr val="F07F09">
                  <a:tint val="20000"/>
                </a:srgbClr>
              </a:solidFill>
            </a:endParaRPr>
          </a:p>
        </p:txBody>
      </p:sp>
      <p:sp>
        <p:nvSpPr>
          <p:cNvPr id="6" name="Slide Number Placeholder 5">
            <a:extLst>
              <a:ext uri="{FF2B5EF4-FFF2-40B4-BE49-F238E27FC236}">
                <a16:creationId xmlns:a16="http://schemas.microsoft.com/office/drawing/2014/main" id="{1EAE9618-50BA-0589-8931-6879A5881529}"/>
              </a:ext>
            </a:extLst>
          </p:cNvPr>
          <p:cNvSpPr>
            <a:spLocks noGrp="1"/>
          </p:cNvSpPr>
          <p:nvPr>
            <p:ph type="sldNum" sz="quarter" idx="12"/>
          </p:nvPr>
        </p:nvSpPr>
        <p:spPr/>
        <p:txBody>
          <a:bodyPr/>
          <a:lstStyle/>
          <a:p>
            <a:fld id="{9A5E294D-6C3F-4A47-824C-A8A8F9A9EC20}" type="slidenum">
              <a:rPr lang="en-US" smtClean="0"/>
              <a:pPr/>
              <a:t>‹#›</a:t>
            </a:fld>
            <a:endParaRPr lang="en-US"/>
          </a:p>
        </p:txBody>
      </p:sp>
    </p:spTree>
    <p:extLst>
      <p:ext uri="{BB962C8B-B14F-4D97-AF65-F5344CB8AC3E}">
        <p14:creationId xmlns:p14="http://schemas.microsoft.com/office/powerpoint/2010/main" val="2750381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15422-A356-12DD-D589-A885FDCB67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B48CFB-22A0-0F7D-8EE5-27F5776325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21C8C-7862-1160-CF7B-3AF2E56E0D15}"/>
              </a:ext>
            </a:extLst>
          </p:cNvPr>
          <p:cNvSpPr>
            <a:spLocks noGrp="1"/>
          </p:cNvSpPr>
          <p:nvPr>
            <p:ph type="dt" sz="half" idx="10"/>
          </p:nvPr>
        </p:nvSpPr>
        <p:spPr/>
        <p:txBody>
          <a:bodyPr/>
          <a:lstStyle/>
          <a:p>
            <a:fld id="{102D739F-C149-4E79-B638-5CE6897B0EDF}" type="datetimeFigureOut">
              <a:rPr lang="en-US" smtClean="0">
                <a:solidFill>
                  <a:prstClr val="white"/>
                </a:solidFill>
              </a:rPr>
              <a:pPr/>
              <a:t>7/3/2024</a:t>
            </a:fld>
            <a:endParaRPr lang="en-US">
              <a:solidFill>
                <a:prstClr val="white"/>
              </a:solidFill>
            </a:endParaRPr>
          </a:p>
        </p:txBody>
      </p:sp>
      <p:sp>
        <p:nvSpPr>
          <p:cNvPr id="5" name="Footer Placeholder 4">
            <a:extLst>
              <a:ext uri="{FF2B5EF4-FFF2-40B4-BE49-F238E27FC236}">
                <a16:creationId xmlns:a16="http://schemas.microsoft.com/office/drawing/2014/main" id="{51C4C7B5-906E-9F97-FD1C-2F485E5E9502}"/>
              </a:ext>
            </a:extLst>
          </p:cNvPr>
          <p:cNvSpPr>
            <a:spLocks noGrp="1"/>
          </p:cNvSpPr>
          <p:nvPr>
            <p:ph type="ftr" sz="quarter" idx="11"/>
          </p:nvPr>
        </p:nvSpPr>
        <p:spPr/>
        <p:txBody>
          <a:bodyPr/>
          <a:lstStyle/>
          <a:p>
            <a:endParaRPr lang="en-US">
              <a:solidFill>
                <a:prstClr val="white"/>
              </a:solidFill>
            </a:endParaRPr>
          </a:p>
        </p:txBody>
      </p:sp>
      <p:sp>
        <p:nvSpPr>
          <p:cNvPr id="6" name="Slide Number Placeholder 5">
            <a:extLst>
              <a:ext uri="{FF2B5EF4-FFF2-40B4-BE49-F238E27FC236}">
                <a16:creationId xmlns:a16="http://schemas.microsoft.com/office/drawing/2014/main" id="{910637A3-E68C-2EEE-7803-0ADD37BD99BB}"/>
              </a:ext>
            </a:extLst>
          </p:cNvPr>
          <p:cNvSpPr>
            <a:spLocks noGrp="1"/>
          </p:cNvSpPr>
          <p:nvPr>
            <p:ph type="sldNum" sz="quarter" idx="12"/>
          </p:nvPr>
        </p:nvSpPr>
        <p:spPr/>
        <p:txBody>
          <a:bodyPr/>
          <a:lstStyle/>
          <a:p>
            <a:fld id="{9A5E294D-6C3F-4A47-824C-A8A8F9A9EC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62447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952FEB-080D-86C6-118D-5871F484360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6A8748-8E1D-CEB4-7173-2E69ECBC5C3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063FE-A4BB-6641-A186-C40B9DD5876B}"/>
              </a:ext>
            </a:extLst>
          </p:cNvPr>
          <p:cNvSpPr>
            <a:spLocks noGrp="1"/>
          </p:cNvSpPr>
          <p:nvPr>
            <p:ph type="dt" sz="half" idx="10"/>
          </p:nvPr>
        </p:nvSpPr>
        <p:spPr/>
        <p:txBody>
          <a:bodyPr/>
          <a:lstStyle/>
          <a:p>
            <a:fld id="{102D739F-C149-4E79-B638-5CE6897B0EDF}" type="datetimeFigureOut">
              <a:rPr lang="en-US" smtClean="0">
                <a:solidFill>
                  <a:prstClr val="white"/>
                </a:solidFill>
              </a:rPr>
              <a:pPr/>
              <a:t>7/3/2024</a:t>
            </a:fld>
            <a:endParaRPr lang="en-US">
              <a:solidFill>
                <a:prstClr val="white"/>
              </a:solidFill>
            </a:endParaRPr>
          </a:p>
        </p:txBody>
      </p:sp>
      <p:sp>
        <p:nvSpPr>
          <p:cNvPr id="5" name="Footer Placeholder 4">
            <a:extLst>
              <a:ext uri="{FF2B5EF4-FFF2-40B4-BE49-F238E27FC236}">
                <a16:creationId xmlns:a16="http://schemas.microsoft.com/office/drawing/2014/main" id="{953AF035-ACEC-708A-DED6-523F56110C34}"/>
              </a:ext>
            </a:extLst>
          </p:cNvPr>
          <p:cNvSpPr>
            <a:spLocks noGrp="1"/>
          </p:cNvSpPr>
          <p:nvPr>
            <p:ph type="ftr" sz="quarter" idx="11"/>
          </p:nvPr>
        </p:nvSpPr>
        <p:spPr/>
        <p:txBody>
          <a:bodyPr/>
          <a:lstStyle/>
          <a:p>
            <a:endParaRPr lang="en-US">
              <a:solidFill>
                <a:prstClr val="white"/>
              </a:solidFill>
            </a:endParaRPr>
          </a:p>
        </p:txBody>
      </p:sp>
      <p:sp>
        <p:nvSpPr>
          <p:cNvPr id="6" name="Slide Number Placeholder 5">
            <a:extLst>
              <a:ext uri="{FF2B5EF4-FFF2-40B4-BE49-F238E27FC236}">
                <a16:creationId xmlns:a16="http://schemas.microsoft.com/office/drawing/2014/main" id="{3366F921-7DCB-F08C-3F0C-568A002DB179}"/>
              </a:ext>
            </a:extLst>
          </p:cNvPr>
          <p:cNvSpPr>
            <a:spLocks noGrp="1"/>
          </p:cNvSpPr>
          <p:nvPr>
            <p:ph type="sldNum" sz="quarter" idx="12"/>
          </p:nvPr>
        </p:nvSpPr>
        <p:spPr/>
        <p:txBody>
          <a:bodyPr/>
          <a:lstStyle/>
          <a:p>
            <a:fld id="{9A5E294D-6C3F-4A47-824C-A8A8F9A9EC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0996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D572-0926-81F4-8244-339F75F4E2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562F4-CE19-AC13-B0D8-816D72BF3D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096CD-320D-EB93-5108-8943F4238838}"/>
              </a:ext>
            </a:extLst>
          </p:cNvPr>
          <p:cNvSpPr>
            <a:spLocks noGrp="1"/>
          </p:cNvSpPr>
          <p:nvPr>
            <p:ph type="dt" sz="half" idx="10"/>
          </p:nvPr>
        </p:nvSpPr>
        <p:spPr/>
        <p:txBody>
          <a:bodyPr/>
          <a:lstStyle/>
          <a:p>
            <a:fld id="{102D739F-C149-4E79-B638-5CE6897B0EDF}" type="datetimeFigureOut">
              <a:rPr lang="en-US" smtClean="0">
                <a:solidFill>
                  <a:prstClr val="white"/>
                </a:solidFill>
              </a:rPr>
              <a:pPr/>
              <a:t>7/3/2024</a:t>
            </a:fld>
            <a:endParaRPr lang="en-US">
              <a:solidFill>
                <a:prstClr val="white"/>
              </a:solidFill>
            </a:endParaRPr>
          </a:p>
        </p:txBody>
      </p:sp>
      <p:sp>
        <p:nvSpPr>
          <p:cNvPr id="5" name="Footer Placeholder 4">
            <a:extLst>
              <a:ext uri="{FF2B5EF4-FFF2-40B4-BE49-F238E27FC236}">
                <a16:creationId xmlns:a16="http://schemas.microsoft.com/office/drawing/2014/main" id="{E13486CE-B6FC-D9CD-7874-8A0F36C6D341}"/>
              </a:ext>
            </a:extLst>
          </p:cNvPr>
          <p:cNvSpPr>
            <a:spLocks noGrp="1"/>
          </p:cNvSpPr>
          <p:nvPr>
            <p:ph type="ftr" sz="quarter" idx="11"/>
          </p:nvPr>
        </p:nvSpPr>
        <p:spPr/>
        <p:txBody>
          <a:bodyPr/>
          <a:lstStyle/>
          <a:p>
            <a:endParaRPr lang="en-US">
              <a:solidFill>
                <a:prstClr val="white"/>
              </a:solidFill>
            </a:endParaRPr>
          </a:p>
        </p:txBody>
      </p:sp>
      <p:sp>
        <p:nvSpPr>
          <p:cNvPr id="6" name="Slide Number Placeholder 5">
            <a:extLst>
              <a:ext uri="{FF2B5EF4-FFF2-40B4-BE49-F238E27FC236}">
                <a16:creationId xmlns:a16="http://schemas.microsoft.com/office/drawing/2014/main" id="{EB65B59C-BC75-CE7D-5326-CE7A8EA77522}"/>
              </a:ext>
            </a:extLst>
          </p:cNvPr>
          <p:cNvSpPr>
            <a:spLocks noGrp="1"/>
          </p:cNvSpPr>
          <p:nvPr>
            <p:ph type="sldNum" sz="quarter" idx="12"/>
          </p:nvPr>
        </p:nvSpPr>
        <p:spPr/>
        <p:txBody>
          <a:bodyPr/>
          <a:lstStyle/>
          <a:p>
            <a:fld id="{9A5E294D-6C3F-4A47-824C-A8A8F9A9EC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23439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29CD-A10C-B3F0-D81E-6737619104E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9D717F5-55FE-5D7A-98CD-DD0A4C5788BE}"/>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64938F-A919-E5E3-0D9B-81297A249C06}"/>
              </a:ext>
            </a:extLst>
          </p:cNvPr>
          <p:cNvSpPr>
            <a:spLocks noGrp="1"/>
          </p:cNvSpPr>
          <p:nvPr>
            <p:ph type="dt" sz="half" idx="10"/>
          </p:nvPr>
        </p:nvSpPr>
        <p:spPr/>
        <p:txBody>
          <a:bodyPr/>
          <a:lstStyle/>
          <a:p>
            <a:fld id="{102D739F-C149-4E79-B638-5CE6897B0EDF}" type="datetimeFigureOut">
              <a:rPr lang="en-US" smtClean="0">
                <a:solidFill>
                  <a:prstClr val="white"/>
                </a:solidFill>
              </a:rPr>
              <a:pPr/>
              <a:t>7/3/2024</a:t>
            </a:fld>
            <a:endParaRPr lang="en-US">
              <a:solidFill>
                <a:prstClr val="white"/>
              </a:solidFill>
            </a:endParaRPr>
          </a:p>
        </p:txBody>
      </p:sp>
      <p:sp>
        <p:nvSpPr>
          <p:cNvPr id="5" name="Footer Placeholder 4">
            <a:extLst>
              <a:ext uri="{FF2B5EF4-FFF2-40B4-BE49-F238E27FC236}">
                <a16:creationId xmlns:a16="http://schemas.microsoft.com/office/drawing/2014/main" id="{44CF6996-F6A4-B3DF-A822-085BB9860BA5}"/>
              </a:ext>
            </a:extLst>
          </p:cNvPr>
          <p:cNvSpPr>
            <a:spLocks noGrp="1"/>
          </p:cNvSpPr>
          <p:nvPr>
            <p:ph type="ftr" sz="quarter" idx="11"/>
          </p:nvPr>
        </p:nvSpPr>
        <p:spPr/>
        <p:txBody>
          <a:bodyPr/>
          <a:lstStyle/>
          <a:p>
            <a:endParaRPr lang="en-US">
              <a:solidFill>
                <a:prstClr val="white"/>
              </a:solidFill>
            </a:endParaRPr>
          </a:p>
        </p:txBody>
      </p:sp>
      <p:sp>
        <p:nvSpPr>
          <p:cNvPr id="6" name="Slide Number Placeholder 5">
            <a:extLst>
              <a:ext uri="{FF2B5EF4-FFF2-40B4-BE49-F238E27FC236}">
                <a16:creationId xmlns:a16="http://schemas.microsoft.com/office/drawing/2014/main" id="{B68CB4A8-D14E-2CC7-40D9-DD0B09BC0D77}"/>
              </a:ext>
            </a:extLst>
          </p:cNvPr>
          <p:cNvSpPr>
            <a:spLocks noGrp="1"/>
          </p:cNvSpPr>
          <p:nvPr>
            <p:ph type="sldNum" sz="quarter" idx="12"/>
          </p:nvPr>
        </p:nvSpPr>
        <p:spPr/>
        <p:txBody>
          <a:bodyPr/>
          <a:lstStyle/>
          <a:p>
            <a:fld id="{9A5E294D-6C3F-4A47-824C-A8A8F9A9EC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33732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C743A-DCC3-F1E6-FC3B-F34405415C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A7EF9D-31A6-C653-EFA5-D2630C38260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BCAF5C-12AD-5487-943F-1EBF8CD86CA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31B424-8D14-2A1E-7FC6-CF9D69F4E89E}"/>
              </a:ext>
            </a:extLst>
          </p:cNvPr>
          <p:cNvSpPr>
            <a:spLocks noGrp="1"/>
          </p:cNvSpPr>
          <p:nvPr>
            <p:ph type="dt" sz="half" idx="10"/>
          </p:nvPr>
        </p:nvSpPr>
        <p:spPr/>
        <p:txBody>
          <a:bodyPr/>
          <a:lstStyle/>
          <a:p>
            <a:fld id="{102D739F-C149-4E79-B638-5CE6897B0EDF}" type="datetimeFigureOut">
              <a:rPr lang="en-US" smtClean="0">
                <a:solidFill>
                  <a:prstClr val="white"/>
                </a:solidFill>
              </a:rPr>
              <a:pPr/>
              <a:t>7/3/2024</a:t>
            </a:fld>
            <a:endParaRPr lang="en-US">
              <a:solidFill>
                <a:prstClr val="white"/>
              </a:solidFill>
            </a:endParaRPr>
          </a:p>
        </p:txBody>
      </p:sp>
      <p:sp>
        <p:nvSpPr>
          <p:cNvPr id="6" name="Footer Placeholder 5">
            <a:extLst>
              <a:ext uri="{FF2B5EF4-FFF2-40B4-BE49-F238E27FC236}">
                <a16:creationId xmlns:a16="http://schemas.microsoft.com/office/drawing/2014/main" id="{643D4F30-A0F1-4C5F-6016-BC7C15F6B090}"/>
              </a:ext>
            </a:extLst>
          </p:cNvPr>
          <p:cNvSpPr>
            <a:spLocks noGrp="1"/>
          </p:cNvSpPr>
          <p:nvPr>
            <p:ph type="ftr" sz="quarter" idx="11"/>
          </p:nvPr>
        </p:nvSpPr>
        <p:spPr/>
        <p:txBody>
          <a:bodyPr/>
          <a:lstStyle/>
          <a:p>
            <a:endParaRPr lang="en-US">
              <a:solidFill>
                <a:prstClr val="white"/>
              </a:solidFill>
            </a:endParaRPr>
          </a:p>
        </p:txBody>
      </p:sp>
      <p:sp>
        <p:nvSpPr>
          <p:cNvPr id="7" name="Slide Number Placeholder 6">
            <a:extLst>
              <a:ext uri="{FF2B5EF4-FFF2-40B4-BE49-F238E27FC236}">
                <a16:creationId xmlns:a16="http://schemas.microsoft.com/office/drawing/2014/main" id="{EC75E321-E730-B97B-EDB6-A4F5CD41F2B9}"/>
              </a:ext>
            </a:extLst>
          </p:cNvPr>
          <p:cNvSpPr>
            <a:spLocks noGrp="1"/>
          </p:cNvSpPr>
          <p:nvPr>
            <p:ph type="sldNum" sz="quarter" idx="12"/>
          </p:nvPr>
        </p:nvSpPr>
        <p:spPr/>
        <p:txBody>
          <a:bodyPr/>
          <a:lstStyle/>
          <a:p>
            <a:fld id="{9A5E294D-6C3F-4A47-824C-A8A8F9A9EC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1867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8998F-67BB-0C59-443D-A90CE2262B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BF4496-A71C-C606-F170-0FCFE1C227D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41B1B29-EC1E-49E5-DD4F-DC678458C06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6F867-1125-8446-81AB-B3199E8810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22A4B9A-DCCE-B86E-DF4E-663AD406E9B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18C68C-1FAF-0280-8E40-2487DEA32224}"/>
              </a:ext>
            </a:extLst>
          </p:cNvPr>
          <p:cNvSpPr>
            <a:spLocks noGrp="1"/>
          </p:cNvSpPr>
          <p:nvPr>
            <p:ph type="dt" sz="half" idx="10"/>
          </p:nvPr>
        </p:nvSpPr>
        <p:spPr/>
        <p:txBody>
          <a:bodyPr/>
          <a:lstStyle/>
          <a:p>
            <a:fld id="{102D739F-C149-4E79-B638-5CE6897B0EDF}" type="datetimeFigureOut">
              <a:rPr lang="en-US" smtClean="0">
                <a:solidFill>
                  <a:prstClr val="white"/>
                </a:solidFill>
              </a:rPr>
              <a:pPr/>
              <a:t>7/3/2024</a:t>
            </a:fld>
            <a:endParaRPr lang="en-US">
              <a:solidFill>
                <a:prstClr val="white"/>
              </a:solidFill>
            </a:endParaRPr>
          </a:p>
        </p:txBody>
      </p:sp>
      <p:sp>
        <p:nvSpPr>
          <p:cNvPr id="8" name="Footer Placeholder 7">
            <a:extLst>
              <a:ext uri="{FF2B5EF4-FFF2-40B4-BE49-F238E27FC236}">
                <a16:creationId xmlns:a16="http://schemas.microsoft.com/office/drawing/2014/main" id="{F1E5A119-8025-F615-BCE9-658D980B857C}"/>
              </a:ext>
            </a:extLst>
          </p:cNvPr>
          <p:cNvSpPr>
            <a:spLocks noGrp="1"/>
          </p:cNvSpPr>
          <p:nvPr>
            <p:ph type="ftr" sz="quarter" idx="11"/>
          </p:nvPr>
        </p:nvSpPr>
        <p:spPr/>
        <p:txBody>
          <a:bodyPr/>
          <a:lstStyle/>
          <a:p>
            <a:endParaRPr lang="en-US">
              <a:solidFill>
                <a:prstClr val="white"/>
              </a:solidFill>
            </a:endParaRPr>
          </a:p>
        </p:txBody>
      </p:sp>
      <p:sp>
        <p:nvSpPr>
          <p:cNvPr id="9" name="Slide Number Placeholder 8">
            <a:extLst>
              <a:ext uri="{FF2B5EF4-FFF2-40B4-BE49-F238E27FC236}">
                <a16:creationId xmlns:a16="http://schemas.microsoft.com/office/drawing/2014/main" id="{88DCFDD9-5EFF-F8D3-B25C-912DE1224D0D}"/>
              </a:ext>
            </a:extLst>
          </p:cNvPr>
          <p:cNvSpPr>
            <a:spLocks noGrp="1"/>
          </p:cNvSpPr>
          <p:nvPr>
            <p:ph type="sldNum" sz="quarter" idx="12"/>
          </p:nvPr>
        </p:nvSpPr>
        <p:spPr/>
        <p:txBody>
          <a:bodyPr/>
          <a:lstStyle/>
          <a:p>
            <a:fld id="{9A5E294D-6C3F-4A47-824C-A8A8F9A9EC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356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73C4-C880-6B3D-2E14-97A87AED2B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F4A745-A2DA-13AC-F2CF-F3098F34BFD7}"/>
              </a:ext>
            </a:extLst>
          </p:cNvPr>
          <p:cNvSpPr>
            <a:spLocks noGrp="1"/>
          </p:cNvSpPr>
          <p:nvPr>
            <p:ph type="dt" sz="half" idx="10"/>
          </p:nvPr>
        </p:nvSpPr>
        <p:spPr/>
        <p:txBody>
          <a:bodyPr/>
          <a:lstStyle/>
          <a:p>
            <a:fld id="{102D739F-C149-4E79-B638-5CE6897B0EDF}" type="datetimeFigureOut">
              <a:rPr lang="en-US" smtClean="0">
                <a:solidFill>
                  <a:prstClr val="white"/>
                </a:solidFill>
              </a:rPr>
              <a:pPr/>
              <a:t>7/3/2024</a:t>
            </a:fld>
            <a:endParaRPr lang="en-US">
              <a:solidFill>
                <a:prstClr val="white"/>
              </a:solidFill>
            </a:endParaRPr>
          </a:p>
        </p:txBody>
      </p:sp>
      <p:sp>
        <p:nvSpPr>
          <p:cNvPr id="4" name="Footer Placeholder 3">
            <a:extLst>
              <a:ext uri="{FF2B5EF4-FFF2-40B4-BE49-F238E27FC236}">
                <a16:creationId xmlns:a16="http://schemas.microsoft.com/office/drawing/2014/main" id="{38272FFC-FA33-2355-96B6-7246AA052424}"/>
              </a:ext>
            </a:extLst>
          </p:cNvPr>
          <p:cNvSpPr>
            <a:spLocks noGrp="1"/>
          </p:cNvSpPr>
          <p:nvPr>
            <p:ph type="ftr" sz="quarter" idx="11"/>
          </p:nvPr>
        </p:nvSpPr>
        <p:spPr/>
        <p:txBody>
          <a:bodyPr/>
          <a:lstStyle/>
          <a:p>
            <a:endParaRPr lang="en-US">
              <a:solidFill>
                <a:prstClr val="white"/>
              </a:solidFill>
            </a:endParaRPr>
          </a:p>
        </p:txBody>
      </p:sp>
      <p:sp>
        <p:nvSpPr>
          <p:cNvPr id="5" name="Slide Number Placeholder 4">
            <a:extLst>
              <a:ext uri="{FF2B5EF4-FFF2-40B4-BE49-F238E27FC236}">
                <a16:creationId xmlns:a16="http://schemas.microsoft.com/office/drawing/2014/main" id="{64E3B9DF-FFF7-D5D4-571B-1A2C1C20BAAD}"/>
              </a:ext>
            </a:extLst>
          </p:cNvPr>
          <p:cNvSpPr>
            <a:spLocks noGrp="1"/>
          </p:cNvSpPr>
          <p:nvPr>
            <p:ph type="sldNum" sz="quarter" idx="12"/>
          </p:nvPr>
        </p:nvSpPr>
        <p:spPr/>
        <p:txBody>
          <a:bodyPr/>
          <a:lstStyle/>
          <a:p>
            <a:fld id="{9A5E294D-6C3F-4A47-824C-A8A8F9A9EC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201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928A5-A275-22E4-29E6-DE45745E898A}"/>
              </a:ext>
            </a:extLst>
          </p:cNvPr>
          <p:cNvSpPr>
            <a:spLocks noGrp="1"/>
          </p:cNvSpPr>
          <p:nvPr>
            <p:ph type="dt" sz="half" idx="10"/>
          </p:nvPr>
        </p:nvSpPr>
        <p:spPr/>
        <p:txBody>
          <a:bodyPr/>
          <a:lstStyle/>
          <a:p>
            <a:fld id="{102D739F-C149-4E79-B638-5CE6897B0EDF}" type="datetimeFigureOut">
              <a:rPr lang="en-US" smtClean="0">
                <a:solidFill>
                  <a:prstClr val="white"/>
                </a:solidFill>
              </a:rPr>
              <a:pPr/>
              <a:t>7/3/2024</a:t>
            </a:fld>
            <a:endParaRPr lang="en-US">
              <a:solidFill>
                <a:prstClr val="white"/>
              </a:solidFill>
            </a:endParaRPr>
          </a:p>
        </p:txBody>
      </p:sp>
      <p:sp>
        <p:nvSpPr>
          <p:cNvPr id="3" name="Footer Placeholder 2">
            <a:extLst>
              <a:ext uri="{FF2B5EF4-FFF2-40B4-BE49-F238E27FC236}">
                <a16:creationId xmlns:a16="http://schemas.microsoft.com/office/drawing/2014/main" id="{1D47A9BA-90EC-C676-3C86-67E1D68CD927}"/>
              </a:ext>
            </a:extLst>
          </p:cNvPr>
          <p:cNvSpPr>
            <a:spLocks noGrp="1"/>
          </p:cNvSpPr>
          <p:nvPr>
            <p:ph type="ftr" sz="quarter" idx="11"/>
          </p:nvPr>
        </p:nvSpPr>
        <p:spPr/>
        <p:txBody>
          <a:bodyPr/>
          <a:lstStyle/>
          <a:p>
            <a:endParaRPr lang="en-US">
              <a:solidFill>
                <a:prstClr val="white"/>
              </a:solidFill>
            </a:endParaRPr>
          </a:p>
        </p:txBody>
      </p:sp>
      <p:sp>
        <p:nvSpPr>
          <p:cNvPr id="4" name="Slide Number Placeholder 3">
            <a:extLst>
              <a:ext uri="{FF2B5EF4-FFF2-40B4-BE49-F238E27FC236}">
                <a16:creationId xmlns:a16="http://schemas.microsoft.com/office/drawing/2014/main" id="{CFEDA4A1-8790-AC94-84DA-E3D2D9F77762}"/>
              </a:ext>
            </a:extLst>
          </p:cNvPr>
          <p:cNvSpPr>
            <a:spLocks noGrp="1"/>
          </p:cNvSpPr>
          <p:nvPr>
            <p:ph type="sldNum" sz="quarter" idx="12"/>
          </p:nvPr>
        </p:nvSpPr>
        <p:spPr/>
        <p:txBody>
          <a:bodyPr/>
          <a:lstStyle/>
          <a:p>
            <a:fld id="{9A5E294D-6C3F-4A47-824C-A8A8F9A9EC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35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80BB-A047-0061-9BFF-F14DB181F8D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E281468-FBD5-CAFB-5D3C-94432A2FBFD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CA21FD-C450-3532-2A89-1B72D03BE58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59FE36-FBE7-AF8A-77EC-AC6564F5D657}"/>
              </a:ext>
            </a:extLst>
          </p:cNvPr>
          <p:cNvSpPr>
            <a:spLocks noGrp="1"/>
          </p:cNvSpPr>
          <p:nvPr>
            <p:ph type="dt" sz="half" idx="10"/>
          </p:nvPr>
        </p:nvSpPr>
        <p:spPr/>
        <p:txBody>
          <a:bodyPr/>
          <a:lstStyle/>
          <a:p>
            <a:fld id="{102D739F-C149-4E79-B638-5CE6897B0EDF}" type="datetimeFigureOut">
              <a:rPr lang="en-US" smtClean="0">
                <a:solidFill>
                  <a:prstClr val="white"/>
                </a:solidFill>
              </a:rPr>
              <a:pPr/>
              <a:t>7/3/2024</a:t>
            </a:fld>
            <a:endParaRPr lang="en-US">
              <a:solidFill>
                <a:prstClr val="white"/>
              </a:solidFill>
            </a:endParaRPr>
          </a:p>
        </p:txBody>
      </p:sp>
      <p:sp>
        <p:nvSpPr>
          <p:cNvPr id="6" name="Footer Placeholder 5">
            <a:extLst>
              <a:ext uri="{FF2B5EF4-FFF2-40B4-BE49-F238E27FC236}">
                <a16:creationId xmlns:a16="http://schemas.microsoft.com/office/drawing/2014/main" id="{4C74E0DF-6BFF-FCFA-338B-5E05D116E14B}"/>
              </a:ext>
            </a:extLst>
          </p:cNvPr>
          <p:cNvSpPr>
            <a:spLocks noGrp="1"/>
          </p:cNvSpPr>
          <p:nvPr>
            <p:ph type="ftr" sz="quarter" idx="11"/>
          </p:nvPr>
        </p:nvSpPr>
        <p:spPr/>
        <p:txBody>
          <a:bodyPr/>
          <a:lstStyle/>
          <a:p>
            <a:endParaRPr lang="en-US">
              <a:solidFill>
                <a:prstClr val="white"/>
              </a:solidFill>
            </a:endParaRPr>
          </a:p>
        </p:txBody>
      </p:sp>
      <p:sp>
        <p:nvSpPr>
          <p:cNvPr id="7" name="Slide Number Placeholder 6">
            <a:extLst>
              <a:ext uri="{FF2B5EF4-FFF2-40B4-BE49-F238E27FC236}">
                <a16:creationId xmlns:a16="http://schemas.microsoft.com/office/drawing/2014/main" id="{65D00831-072B-C0FB-3980-FD95844C1963}"/>
              </a:ext>
            </a:extLst>
          </p:cNvPr>
          <p:cNvSpPr>
            <a:spLocks noGrp="1"/>
          </p:cNvSpPr>
          <p:nvPr>
            <p:ph type="sldNum" sz="quarter" idx="12"/>
          </p:nvPr>
        </p:nvSpPr>
        <p:spPr/>
        <p:txBody>
          <a:bodyPr/>
          <a:lstStyle/>
          <a:p>
            <a:fld id="{9A5E294D-6C3F-4A47-824C-A8A8F9A9EC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3845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4753-536D-00A0-356C-9A7B80AFB71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7073B65-4850-53EF-513A-02D5184348F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BF4E9CC-2E28-8D1C-52A6-934522E4270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C57825D-246D-369A-FEFD-5DB3D9D51637}"/>
              </a:ext>
            </a:extLst>
          </p:cNvPr>
          <p:cNvSpPr>
            <a:spLocks noGrp="1"/>
          </p:cNvSpPr>
          <p:nvPr>
            <p:ph type="dt" sz="half" idx="10"/>
          </p:nvPr>
        </p:nvSpPr>
        <p:spPr/>
        <p:txBody>
          <a:bodyPr/>
          <a:lstStyle/>
          <a:p>
            <a:fld id="{102D739F-C149-4E79-B638-5CE6897B0EDF}" type="datetimeFigureOut">
              <a:rPr lang="en-US" smtClean="0">
                <a:solidFill>
                  <a:prstClr val="white"/>
                </a:solidFill>
              </a:rPr>
              <a:pPr/>
              <a:t>7/3/2024</a:t>
            </a:fld>
            <a:endParaRPr lang="en-US">
              <a:solidFill>
                <a:prstClr val="white"/>
              </a:solidFill>
            </a:endParaRPr>
          </a:p>
        </p:txBody>
      </p:sp>
      <p:sp>
        <p:nvSpPr>
          <p:cNvPr id="6" name="Footer Placeholder 5">
            <a:extLst>
              <a:ext uri="{FF2B5EF4-FFF2-40B4-BE49-F238E27FC236}">
                <a16:creationId xmlns:a16="http://schemas.microsoft.com/office/drawing/2014/main" id="{CD638BDB-9695-3F60-D949-557FB6B3A127}"/>
              </a:ext>
            </a:extLst>
          </p:cNvPr>
          <p:cNvSpPr>
            <a:spLocks noGrp="1"/>
          </p:cNvSpPr>
          <p:nvPr>
            <p:ph type="ftr" sz="quarter" idx="11"/>
          </p:nvPr>
        </p:nvSpPr>
        <p:spPr/>
        <p:txBody>
          <a:bodyPr/>
          <a:lstStyle/>
          <a:p>
            <a:endParaRPr lang="en-US">
              <a:solidFill>
                <a:prstClr val="white"/>
              </a:solidFill>
            </a:endParaRPr>
          </a:p>
        </p:txBody>
      </p:sp>
      <p:sp>
        <p:nvSpPr>
          <p:cNvPr id="7" name="Slide Number Placeholder 6">
            <a:extLst>
              <a:ext uri="{FF2B5EF4-FFF2-40B4-BE49-F238E27FC236}">
                <a16:creationId xmlns:a16="http://schemas.microsoft.com/office/drawing/2014/main" id="{9C0799BB-9E0F-95A7-720D-B369953B625D}"/>
              </a:ext>
            </a:extLst>
          </p:cNvPr>
          <p:cNvSpPr>
            <a:spLocks noGrp="1"/>
          </p:cNvSpPr>
          <p:nvPr>
            <p:ph type="sldNum" sz="quarter" idx="12"/>
          </p:nvPr>
        </p:nvSpPr>
        <p:spPr/>
        <p:txBody>
          <a:bodyPr/>
          <a:lstStyle/>
          <a:p>
            <a:fld id="{9A5E294D-6C3F-4A47-824C-A8A8F9A9EC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285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962AA6-5B10-A5EB-8B2A-4890C5CC182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7A40CA-8F5C-7554-E568-B8E85F18758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8E4D9-E9C8-E5B2-C59B-727DAD585AB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102D739F-C149-4E79-B638-5CE6897B0EDF}" type="datetimeFigureOut">
              <a:rPr lang="en-US" smtClean="0">
                <a:solidFill>
                  <a:prstClr val="white"/>
                </a:solidFill>
              </a:rPr>
              <a:pPr/>
              <a:t>7/3/2024</a:t>
            </a:fld>
            <a:endParaRPr lang="en-US">
              <a:solidFill>
                <a:prstClr val="white"/>
              </a:solidFill>
            </a:endParaRPr>
          </a:p>
        </p:txBody>
      </p:sp>
      <p:sp>
        <p:nvSpPr>
          <p:cNvPr id="5" name="Footer Placeholder 4">
            <a:extLst>
              <a:ext uri="{FF2B5EF4-FFF2-40B4-BE49-F238E27FC236}">
                <a16:creationId xmlns:a16="http://schemas.microsoft.com/office/drawing/2014/main" id="{CA0ACC6E-58FC-5658-3552-0D0D94E60D4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solidFill>
                <a:prstClr val="white"/>
              </a:solidFill>
            </a:endParaRPr>
          </a:p>
        </p:txBody>
      </p:sp>
      <p:sp>
        <p:nvSpPr>
          <p:cNvPr id="6" name="Slide Number Placeholder 5">
            <a:extLst>
              <a:ext uri="{FF2B5EF4-FFF2-40B4-BE49-F238E27FC236}">
                <a16:creationId xmlns:a16="http://schemas.microsoft.com/office/drawing/2014/main" id="{823E32DC-CCCD-B0C7-B2A7-E88BEDDCF2C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9A5E294D-6C3F-4A47-824C-A8A8F9A9EC2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992297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b-sides.tv/wp-content/uploads/2014/05/scene-light-hands-concert.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rotWithShape="1">
          <a:blip r:embed="rId3"/>
          <a:srcRect l="1562" r="9522"/>
          <a:stretch/>
        </p:blipFill>
        <p:spPr>
          <a:xfrm>
            <a:off x="0" y="0"/>
            <a:ext cx="9144000" cy="6858000"/>
          </a:xfrm>
          <a:prstGeom prst="rect">
            <a:avLst/>
          </a:prstGeom>
        </p:spPr>
      </p:pic>
      <p:pic>
        <p:nvPicPr>
          <p:cNvPr id="7" name="Picture 6" descr="A building with a palm tree and street lights&#10;&#10;Description automatically generated">
            <a:extLst>
              <a:ext uri="{FF2B5EF4-FFF2-40B4-BE49-F238E27FC236}">
                <a16:creationId xmlns:a16="http://schemas.microsoft.com/office/drawing/2014/main" id="{B189C944-3BD7-0283-BC38-6A288C17D0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0"/>
            <a:ext cx="10363200" cy="6908800"/>
          </a:xfrm>
          <a:prstGeom prst="rect">
            <a:avLst/>
          </a:prstGeom>
        </p:spPr>
      </p:pic>
      <p:sp>
        <p:nvSpPr>
          <p:cNvPr id="5" name="Rectangle 4"/>
          <p:cNvSpPr/>
          <p:nvPr/>
        </p:nvSpPr>
        <p:spPr>
          <a:xfrm>
            <a:off x="1752600" y="5410200"/>
            <a:ext cx="5638800" cy="1323439"/>
          </a:xfrm>
          <a:prstGeom prst="rect">
            <a:avLst/>
          </a:prstGeom>
          <a:solidFill>
            <a:srgbClr val="FA4616"/>
          </a:solidFill>
        </p:spPr>
        <p:style>
          <a:lnRef idx="3">
            <a:schemeClr val="lt1"/>
          </a:lnRef>
          <a:fillRef idx="1">
            <a:schemeClr val="accent3"/>
          </a:fillRef>
          <a:effectRef idx="1">
            <a:schemeClr val="accent3"/>
          </a:effectRef>
          <a:fontRef idx="minor">
            <a:schemeClr val="lt1"/>
          </a:fontRef>
        </p:style>
        <p:txBody>
          <a:bodyPr wrap="square" lIns="91440" tIns="45720" rIns="91440" bIns="45720">
            <a:spAutoFit/>
          </a:bodyPr>
          <a:lstStyle/>
          <a:p>
            <a:pPr algn="ctr"/>
            <a:r>
              <a:rPr lang="en-US" sz="4000" spc="300" dirty="0">
                <a:ln w="0"/>
                <a:solidFill>
                  <a:schemeClr val="tx1"/>
                </a:solidFill>
                <a:effectLst>
                  <a:outerShdw blurRad="38100" dist="25400" dir="5400000" algn="ctr" rotWithShape="0">
                    <a:srgbClr val="6E747A">
                      <a:alpha val="43000"/>
                    </a:srgbClr>
                  </a:outerShdw>
                </a:effectLst>
                <a:latin typeface="American Captain" pitchFamily="2" charset="0"/>
              </a:rPr>
              <a:t>Prospective  Employee Information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red background&#10;&#10;Description automatically generated">
            <a:extLst>
              <a:ext uri="{FF2B5EF4-FFF2-40B4-BE49-F238E27FC236}">
                <a16:creationId xmlns:a16="http://schemas.microsoft.com/office/drawing/2014/main" id="{9BC8C722-50A6-6F9F-6E65-E2DB510738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315" name="Rectangle 3"/>
          <p:cNvSpPr>
            <a:spLocks noGrp="1" noChangeArrowheads="1"/>
          </p:cNvSpPr>
          <p:nvPr>
            <p:ph idx="1"/>
          </p:nvPr>
        </p:nvSpPr>
        <p:spPr>
          <a:xfrm>
            <a:off x="457200" y="1447800"/>
            <a:ext cx="8229600" cy="4648200"/>
          </a:xfrm>
        </p:spPr>
        <p:txBody>
          <a:bodyPr>
            <a:normAutofit/>
          </a:bodyPr>
          <a:lstStyle/>
          <a:p>
            <a:pPr eaLnBrk="1" hangingPunct="1">
              <a:buFontTx/>
              <a:buNone/>
            </a:pPr>
            <a:r>
              <a:rPr lang="en-US" sz="2000" dirty="0">
                <a:solidFill>
                  <a:schemeClr val="bg1"/>
                </a:solidFill>
                <a:latin typeface="Gotham" panose="02000504050000020004" pitchFamily="2" charset="0"/>
              </a:rPr>
              <a:t>	</a:t>
            </a:r>
          </a:p>
          <a:p>
            <a:pPr eaLnBrk="1" hangingPunct="1">
              <a:buFontTx/>
              <a:buNone/>
            </a:pPr>
            <a:r>
              <a:rPr lang="en-US" sz="2000" dirty="0">
                <a:solidFill>
                  <a:schemeClr val="bg1"/>
                </a:solidFill>
                <a:latin typeface="Gotham" panose="02000504050000020004" pitchFamily="2" charset="0"/>
              </a:rPr>
              <a:t>So, what's next?</a:t>
            </a:r>
          </a:p>
          <a:p>
            <a:pPr eaLnBrk="1" hangingPunct="1">
              <a:buFontTx/>
              <a:buNone/>
            </a:pPr>
            <a:endParaRPr lang="en-US" sz="2000" dirty="0">
              <a:solidFill>
                <a:schemeClr val="bg1"/>
              </a:solidFill>
              <a:latin typeface="Gotham" panose="02000504050000020004" pitchFamily="2" charset="0"/>
            </a:endParaRPr>
          </a:p>
          <a:p>
            <a:pPr eaLnBrk="1" hangingPunct="1"/>
            <a:r>
              <a:rPr lang="en-US" sz="2000" dirty="0">
                <a:solidFill>
                  <a:schemeClr val="bg1"/>
                </a:solidFill>
                <a:latin typeface="Gotham" panose="02000504050000020004" pitchFamily="2" charset="0"/>
              </a:rPr>
              <a:t>Please take the time to submit an O’Connell Center part-time employee application via jobs.ufl.edu. MAKE SURE to attach your resume to your jobs.ufl.edu application</a:t>
            </a:r>
          </a:p>
          <a:p>
            <a:pPr marL="109728" indent="0" eaLnBrk="1" hangingPunct="1">
              <a:buNone/>
            </a:pPr>
            <a:endParaRPr lang="en-US" sz="2000" dirty="0">
              <a:solidFill>
                <a:schemeClr val="bg1"/>
              </a:solidFill>
              <a:latin typeface="Gotham" panose="02000504050000020004" pitchFamily="2" charset="0"/>
            </a:endParaRPr>
          </a:p>
          <a:p>
            <a:pPr eaLnBrk="1" hangingPunct="1"/>
            <a:r>
              <a:rPr lang="en-US" sz="2000" dirty="0">
                <a:solidFill>
                  <a:schemeClr val="bg1"/>
                </a:solidFill>
                <a:latin typeface="Gotham" panose="02000504050000020004" pitchFamily="2" charset="0"/>
              </a:rPr>
              <a:t>If your application is selected, you will be emailed for an interview during the next interview cycle which will occur after the closing date of the online job posting found on jobs.ufl.edu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red background&#10;&#10;Description automatically generated">
            <a:extLst>
              <a:ext uri="{FF2B5EF4-FFF2-40B4-BE49-F238E27FC236}">
                <a16:creationId xmlns:a16="http://schemas.microsoft.com/office/drawing/2014/main" id="{BC10E5E6-01F8-4957-9294-F73C256C87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Content Placeholder 1"/>
          <p:cNvSpPr>
            <a:spLocks noGrp="1"/>
          </p:cNvSpPr>
          <p:nvPr>
            <p:ph idx="1"/>
          </p:nvPr>
        </p:nvSpPr>
        <p:spPr/>
        <p:txBody>
          <a:bodyPr>
            <a:normAutofit/>
          </a:bodyPr>
          <a:lstStyle/>
          <a:p>
            <a:r>
              <a:rPr lang="en-US" sz="2200" dirty="0">
                <a:solidFill>
                  <a:schemeClr val="bg1"/>
                </a:solidFill>
                <a:latin typeface="Gotham" panose="02000504050000020004" pitchFamily="2" charset="0"/>
                <a:cs typeface="Tahoma" pitchFamily="34" charset="0"/>
              </a:rPr>
              <a:t>Application tip: Please make sure to read the application carefully and fill it out completely.  We take completion and attention to detail (i.e. misspelling and grammar errors) into consideration when reviewing applications.</a:t>
            </a:r>
          </a:p>
          <a:p>
            <a:pPr>
              <a:buNone/>
            </a:pPr>
            <a:endParaRPr lang="en-US" sz="2200" dirty="0">
              <a:solidFill>
                <a:schemeClr val="bg1"/>
              </a:solidFill>
              <a:latin typeface="Gotham" panose="02000504050000020004" pitchFamily="2" charset="0"/>
              <a:cs typeface="Tahoma" pitchFamily="34" charset="0"/>
            </a:endParaRPr>
          </a:p>
          <a:p>
            <a:r>
              <a:rPr lang="en-US" sz="2200" dirty="0">
                <a:solidFill>
                  <a:schemeClr val="bg1"/>
                </a:solidFill>
                <a:latin typeface="Gotham" panose="02000504050000020004" pitchFamily="2" charset="0"/>
                <a:cs typeface="Tahoma" pitchFamily="34" charset="0"/>
              </a:rPr>
              <a:t>If you have any questions at all, please contact               scoc-hire@ufl.edu</a:t>
            </a:r>
          </a:p>
          <a:p>
            <a:pPr>
              <a:buNone/>
            </a:pPr>
            <a:endParaRPr lang="en-US" sz="2200" dirty="0">
              <a:solidFill>
                <a:schemeClr val="bg1"/>
              </a:solidFill>
              <a:latin typeface="Gotham" panose="02000504050000020004" pitchFamily="2" charset="0"/>
              <a:cs typeface="Tahoma" pitchFamily="34" charset="0"/>
            </a:endParaRPr>
          </a:p>
          <a:p>
            <a:r>
              <a:rPr lang="en-US" sz="2200" dirty="0">
                <a:solidFill>
                  <a:schemeClr val="bg1"/>
                </a:solidFill>
                <a:latin typeface="Gotham" panose="02000504050000020004" pitchFamily="2" charset="0"/>
                <a:cs typeface="Tahoma" pitchFamily="34" charset="0"/>
              </a:rPr>
              <a:t>Good luck and Go Gators!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ue and red background with white text&#10;&#10;Description automatically generated">
            <a:extLst>
              <a:ext uri="{FF2B5EF4-FFF2-40B4-BE49-F238E27FC236}">
                <a16:creationId xmlns:a16="http://schemas.microsoft.com/office/drawing/2014/main" id="{77C35218-D187-AC8B-77AD-4480DBC245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5">
            <a:extLst>
              <a:ext uri="{FF2B5EF4-FFF2-40B4-BE49-F238E27FC236}">
                <a16:creationId xmlns:a16="http://schemas.microsoft.com/office/drawing/2014/main" id="{FAA5CDA1-7881-96BC-2822-F71579BA683F}"/>
              </a:ext>
            </a:extLst>
          </p:cNvPr>
          <p:cNvSpPr>
            <a:spLocks noGrp="1" noChangeArrowheads="1"/>
          </p:cNvSpPr>
          <p:nvPr>
            <p:ph idx="1"/>
          </p:nvPr>
        </p:nvSpPr>
        <p:spPr/>
        <p:txBody>
          <a:bodyPr/>
          <a:lstStyle/>
          <a:p>
            <a:pPr eaLnBrk="1" hangingPunct="1"/>
            <a:r>
              <a:rPr lang="en-US" dirty="0">
                <a:solidFill>
                  <a:schemeClr val="bg1"/>
                </a:solidFill>
                <a:latin typeface="Gotham" panose="02000504050000020004" pitchFamily="2" charset="0"/>
              </a:rPr>
              <a:t>Multi-purpose facility with 20 full-time administrators and 250-350 student employees</a:t>
            </a:r>
          </a:p>
          <a:p>
            <a:pPr eaLnBrk="1" hangingPunct="1"/>
            <a:endParaRPr lang="en-US" dirty="0">
              <a:solidFill>
                <a:schemeClr val="bg1"/>
              </a:solidFill>
              <a:latin typeface="Gotham" panose="02000504050000020004" pitchFamily="2" charset="0"/>
            </a:endParaRPr>
          </a:p>
          <a:p>
            <a:pPr eaLnBrk="1" hangingPunct="1"/>
            <a:r>
              <a:rPr lang="en-US" dirty="0">
                <a:solidFill>
                  <a:schemeClr val="bg1"/>
                </a:solidFill>
                <a:latin typeface="Gotham" panose="02000504050000020004" pitchFamily="2" charset="0"/>
              </a:rPr>
              <a:t>We facilitate a host of events including concerts, expos, speaking engagements, and athletics</a:t>
            </a:r>
          </a:p>
          <a:p>
            <a:pPr eaLnBrk="1" hangingPunct="1"/>
            <a:endParaRPr lang="en-US" dirty="0">
              <a:solidFill>
                <a:schemeClr val="bg1"/>
              </a:solidFill>
              <a:latin typeface="Gotham" panose="02000504050000020004" pitchFamily="2" charset="0"/>
            </a:endParaRPr>
          </a:p>
          <a:p>
            <a:pPr eaLnBrk="1" hangingPunct="1"/>
            <a:r>
              <a:rPr lang="en-US" dirty="0">
                <a:solidFill>
                  <a:schemeClr val="bg1"/>
                </a:solidFill>
                <a:latin typeface="Gotham" panose="02000504050000020004" pitchFamily="2" charset="0"/>
              </a:rPr>
              <a:t>We are home to six Gator sports teams</a:t>
            </a:r>
          </a:p>
        </p:txBody>
      </p:sp>
      <p:pic>
        <p:nvPicPr>
          <p:cNvPr id="10" name="Picture 9" descr="A green alligator head with orange and blue accents&#10;&#10;Description automatically generated">
            <a:extLst>
              <a:ext uri="{FF2B5EF4-FFF2-40B4-BE49-F238E27FC236}">
                <a16:creationId xmlns:a16="http://schemas.microsoft.com/office/drawing/2014/main" id="{FC1D61AF-70E3-346A-897F-16B62FD01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687" y="4800600"/>
            <a:ext cx="1800412" cy="1147763"/>
          </a:xfrm>
          <a:prstGeom prst="rect">
            <a:avLst/>
          </a:prstGeom>
        </p:spPr>
      </p:pic>
      <p:pic>
        <p:nvPicPr>
          <p:cNvPr id="11" name="Picture 6" descr="scene-light-hands-concert">
            <a:hlinkClick r:id="rId4"/>
            <a:extLst>
              <a:ext uri="{FF2B5EF4-FFF2-40B4-BE49-F238E27FC236}">
                <a16:creationId xmlns:a16="http://schemas.microsoft.com/office/drawing/2014/main" id="{3C8741B7-BB69-89FC-451B-75AAEF57B2E7}"/>
              </a:ext>
            </a:extLst>
          </p:cNvPr>
          <p:cNvPicPr>
            <a:picLocks noChangeAspect="1" noChangeArrowheads="1"/>
          </p:cNvPicPr>
          <p:nvPr/>
        </p:nvPicPr>
        <p:blipFill>
          <a:blip r:embed="rId5" cstate="print"/>
          <a:srcRect/>
          <a:stretch>
            <a:fillRect/>
          </a:stretch>
        </p:blipFill>
        <p:spPr bwMode="auto">
          <a:xfrm>
            <a:off x="4724400" y="4731734"/>
            <a:ext cx="2295525" cy="1285494"/>
          </a:xfrm>
          <a:prstGeom prst="rect">
            <a:avLst/>
          </a:prstGeom>
          <a:noFill/>
        </p:spPr>
      </p:pic>
    </p:spTree>
    <p:extLst>
      <p:ext uri="{BB962C8B-B14F-4D97-AF65-F5344CB8AC3E}">
        <p14:creationId xmlns:p14="http://schemas.microsoft.com/office/powerpoint/2010/main" val="813647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1A5"/>
        </a:solidFill>
        <a:effectLst/>
      </p:bgPr>
    </p:bg>
    <p:spTree>
      <p:nvGrpSpPr>
        <p:cNvPr id="1" name=""/>
        <p:cNvGrpSpPr/>
        <p:nvPr/>
      </p:nvGrpSpPr>
      <p:grpSpPr>
        <a:xfrm>
          <a:off x="0" y="0"/>
          <a:ext cx="0" cy="0"/>
          <a:chOff x="0" y="0"/>
          <a:chExt cx="0" cy="0"/>
        </a:xfrm>
      </p:grpSpPr>
      <p:pic>
        <p:nvPicPr>
          <p:cNvPr id="7" name="Picture 6" descr="A blue and red background with white text&#10;&#10;Description automatically generated">
            <a:extLst>
              <a:ext uri="{FF2B5EF4-FFF2-40B4-BE49-F238E27FC236}">
                <a16:creationId xmlns:a16="http://schemas.microsoft.com/office/drawing/2014/main" id="{8B5361C6-9608-145D-E0A4-092C1EF2E4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098" name="Rectangle 5"/>
          <p:cNvSpPr>
            <a:spLocks noGrp="1" noChangeArrowheads="1"/>
          </p:cNvSpPr>
          <p:nvPr>
            <p:ph idx="1"/>
          </p:nvPr>
        </p:nvSpPr>
        <p:spPr>
          <a:xfrm>
            <a:off x="457200" y="1447800"/>
            <a:ext cx="8229600" cy="4495800"/>
          </a:xfrm>
        </p:spPr>
        <p:txBody>
          <a:bodyPr/>
          <a:lstStyle/>
          <a:p>
            <a:pPr eaLnBrk="1" hangingPunct="1"/>
            <a:endParaRPr lang="en-US" dirty="0">
              <a:solidFill>
                <a:srgbClr val="FFFF99"/>
              </a:solidFill>
              <a:latin typeface="Tahoma" pitchFamily="34" charset="0"/>
            </a:endParaRPr>
          </a:p>
          <a:p>
            <a:pPr eaLnBrk="1" hangingPunct="1"/>
            <a:r>
              <a:rPr lang="en-US" dirty="0">
                <a:latin typeface="Gotham" panose="02000504050000020004" pitchFamily="2" charset="0"/>
              </a:rPr>
              <a:t>One of the largest student employers on campus</a:t>
            </a:r>
          </a:p>
          <a:p>
            <a:pPr eaLnBrk="1" hangingPunct="1"/>
            <a:endParaRPr lang="en-US" dirty="0">
              <a:latin typeface="Gotham" panose="02000504050000020004" pitchFamily="2" charset="0"/>
            </a:endParaRPr>
          </a:p>
          <a:p>
            <a:pPr eaLnBrk="1" hangingPunct="1"/>
            <a:r>
              <a:rPr lang="en-US" dirty="0">
                <a:latin typeface="Gotham" panose="02000504050000020004" pitchFamily="2" charset="0"/>
              </a:rPr>
              <a:t>Flexible hours in a dynamic and exciting work environment</a:t>
            </a:r>
          </a:p>
          <a:p>
            <a:pPr eaLnBrk="1" hangingPunct="1"/>
            <a:endParaRPr lang="en-US" dirty="0">
              <a:latin typeface="Gotham" panose="02000504050000020004" pitchFamily="2" charset="0"/>
            </a:endParaRPr>
          </a:p>
          <a:p>
            <a:pPr eaLnBrk="1" hangingPunct="1"/>
            <a:r>
              <a:rPr lang="en-US" dirty="0">
                <a:latin typeface="Gotham" panose="02000504050000020004" pitchFamily="2" charset="0"/>
              </a:rPr>
              <a:t>Great networking opportunities</a:t>
            </a:r>
          </a:p>
          <a:p>
            <a:pPr eaLnBrk="1" hangingPunct="1"/>
            <a:endParaRPr lang="en-US" dirty="0">
              <a:latin typeface="Gotham" panose="02000504050000020004" pitchFamily="2" charset="0"/>
            </a:endParaRPr>
          </a:p>
          <a:p>
            <a:pPr eaLnBrk="1" hangingPunct="1"/>
            <a:r>
              <a:rPr lang="en-US" dirty="0">
                <a:latin typeface="Gotham" panose="02000504050000020004" pitchFamily="2" charset="0"/>
              </a:rPr>
              <a:t>Convenient on-campus location</a:t>
            </a:r>
          </a:p>
          <a:p>
            <a:pPr eaLnBrk="1" hangingPunct="1">
              <a:buNone/>
            </a:pPr>
            <a:endParaRPr lang="en-US" dirty="0">
              <a:latin typeface="Gotham" panose="02000504050000020004" pitchFamily="2" charset="0"/>
            </a:endParaRPr>
          </a:p>
          <a:p>
            <a:pPr eaLnBrk="1" hangingPunct="1"/>
            <a:r>
              <a:rPr lang="en-US" dirty="0">
                <a:latin typeface="Gotham" panose="02000504050000020004" pitchFamily="2" charset="0"/>
              </a:rPr>
              <a:t>The opportunity for advancement</a:t>
            </a:r>
          </a:p>
        </p:txBody>
      </p:sp>
    </p:spTree>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blue and red background with white text&#10;&#10;Description automatically generated">
            <a:extLst>
              <a:ext uri="{FF2B5EF4-FFF2-40B4-BE49-F238E27FC236}">
                <a16:creationId xmlns:a16="http://schemas.microsoft.com/office/drawing/2014/main" id="{0E4A5530-DEE9-6242-350D-96F7116990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147" name="Rectangle 3"/>
          <p:cNvSpPr>
            <a:spLocks noGrp="1" noChangeArrowheads="1"/>
          </p:cNvSpPr>
          <p:nvPr>
            <p:ph idx="1"/>
          </p:nvPr>
        </p:nvSpPr>
        <p:spPr>
          <a:xfrm>
            <a:off x="381000" y="1676400"/>
            <a:ext cx="8382000" cy="2209800"/>
          </a:xfrm>
        </p:spPr>
        <p:txBody>
          <a:bodyPr>
            <a:normAutofit/>
          </a:bodyPr>
          <a:lstStyle/>
          <a:p>
            <a:pPr eaLnBrk="1" hangingPunct="1">
              <a:buFontTx/>
              <a:buNone/>
              <a:defRPr/>
            </a:pPr>
            <a:r>
              <a:rPr lang="en-US" sz="1800" dirty="0">
                <a:solidFill>
                  <a:srgbClr val="FF9900"/>
                </a:solidFill>
                <a:latin typeface="Impact" pitchFamily="34" charset="0"/>
              </a:rPr>
              <a:t>  </a:t>
            </a:r>
            <a:r>
              <a:rPr lang="en-US" sz="1600" dirty="0">
                <a:solidFill>
                  <a:srgbClr val="FF9900"/>
                </a:solidFill>
                <a:latin typeface="Gotham" panose="02000504050000020004" pitchFamily="2" charset="0"/>
              </a:rPr>
              <a:t>	</a:t>
            </a:r>
            <a:r>
              <a:rPr lang="en-US" sz="2000" dirty="0">
                <a:solidFill>
                  <a:schemeClr val="bg1"/>
                </a:solidFill>
                <a:latin typeface="Gotham" panose="02000504050000020004" pitchFamily="2" charset="0"/>
              </a:rPr>
              <a:t>The O’Connell Center workforce is split into three categories of work:</a:t>
            </a:r>
          </a:p>
          <a:p>
            <a:pPr eaLnBrk="1" hangingPunct="1">
              <a:buFontTx/>
              <a:buNone/>
              <a:defRPr/>
            </a:pPr>
            <a:endParaRPr lang="en-US" sz="1800" dirty="0">
              <a:solidFill>
                <a:schemeClr val="bg1"/>
              </a:solidFill>
              <a:latin typeface="Gotham" panose="02000504050000020004" pitchFamily="2" charset="0"/>
            </a:endParaRPr>
          </a:p>
          <a:p>
            <a:pPr marL="514350" indent="-514350" eaLnBrk="1" hangingPunct="1">
              <a:spcBef>
                <a:spcPts val="600"/>
              </a:spcBef>
              <a:spcAft>
                <a:spcPts val="0"/>
              </a:spcAft>
              <a:buFont typeface="+mj-lt"/>
              <a:buAutoNum type="arabicPeriod"/>
              <a:defRPr/>
            </a:pPr>
            <a:r>
              <a:rPr lang="en-US" sz="2000" dirty="0">
                <a:solidFill>
                  <a:schemeClr val="bg1"/>
                </a:solidFill>
                <a:latin typeface="Gotham" panose="02000504050000020004" pitchFamily="2" charset="0"/>
              </a:rPr>
              <a:t>Changeover</a:t>
            </a:r>
          </a:p>
          <a:p>
            <a:pPr marL="514350" indent="-514350" eaLnBrk="1" hangingPunct="1">
              <a:spcBef>
                <a:spcPts val="600"/>
              </a:spcBef>
              <a:spcAft>
                <a:spcPts val="0"/>
              </a:spcAft>
              <a:buFont typeface="+mj-lt"/>
              <a:buAutoNum type="arabicPeriod"/>
              <a:defRPr/>
            </a:pPr>
            <a:r>
              <a:rPr lang="en-US" sz="2000" dirty="0">
                <a:solidFill>
                  <a:schemeClr val="bg1"/>
                </a:solidFill>
                <a:latin typeface="Gotham" panose="02000504050000020004" pitchFamily="2" charset="0"/>
              </a:rPr>
              <a:t>Event Staff</a:t>
            </a:r>
          </a:p>
          <a:p>
            <a:pPr marL="514350" indent="-514350" eaLnBrk="1" hangingPunct="1">
              <a:spcBef>
                <a:spcPts val="600"/>
              </a:spcBef>
              <a:spcAft>
                <a:spcPts val="0"/>
              </a:spcAft>
              <a:buFont typeface="+mj-lt"/>
              <a:buAutoNum type="arabicPeriod"/>
              <a:defRPr/>
            </a:pPr>
            <a:r>
              <a:rPr lang="en-US" sz="2000" dirty="0">
                <a:solidFill>
                  <a:schemeClr val="bg1"/>
                </a:solidFill>
                <a:latin typeface="Gotham" panose="02000504050000020004" pitchFamily="2" charset="0"/>
              </a:rPr>
              <a:t>Technical </a:t>
            </a:r>
          </a:p>
          <a:p>
            <a:pPr marL="514350" indent="-514350" eaLnBrk="1" hangingPunct="1">
              <a:spcBef>
                <a:spcPts val="600"/>
              </a:spcBef>
              <a:spcAft>
                <a:spcPts val="0"/>
              </a:spcAft>
              <a:buNone/>
              <a:defRPr/>
            </a:pPr>
            <a:endParaRPr lang="en-US" sz="2000" dirty="0">
              <a:solidFill>
                <a:schemeClr val="bg1"/>
              </a:solidFill>
              <a:latin typeface="Gotham" panose="02000504050000020004" pitchFamily="2" charset="0"/>
            </a:endParaRPr>
          </a:p>
        </p:txBody>
      </p:sp>
      <p:sp>
        <p:nvSpPr>
          <p:cNvPr id="8" name="Rectangle 3">
            <a:extLst>
              <a:ext uri="{FF2B5EF4-FFF2-40B4-BE49-F238E27FC236}">
                <a16:creationId xmlns:a16="http://schemas.microsoft.com/office/drawing/2014/main" id="{35818809-B14C-3561-159B-F616183BC454}"/>
              </a:ext>
            </a:extLst>
          </p:cNvPr>
          <p:cNvSpPr txBox="1">
            <a:spLocks noChangeArrowheads="1"/>
          </p:cNvSpPr>
          <p:nvPr/>
        </p:nvSpPr>
        <p:spPr>
          <a:xfrm>
            <a:off x="228600" y="4038600"/>
            <a:ext cx="8382000" cy="220980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None/>
              <a:defRPr/>
            </a:pPr>
            <a:r>
              <a:rPr lang="en-US" sz="1800" kern="100" dirty="0">
                <a:solidFill>
                  <a:schemeClr val="bg1"/>
                </a:solidFill>
                <a:effectLst/>
                <a:latin typeface="Gotham" panose="02000504050000020004" pitchFamily="2" charset="0"/>
                <a:ea typeface="Aptos" panose="020B0004020202020204" pitchFamily="34" charset="0"/>
                <a:cs typeface="Times New Roman" panose="02020603050405020304" pitchFamily="18" charset="0"/>
              </a:rPr>
              <a:t>	You are not required to work in just one division, but rather are welcome and encouraged to try all three!  </a:t>
            </a:r>
          </a:p>
          <a:p>
            <a:pPr algn="ctr">
              <a:buNone/>
              <a:defRPr/>
            </a:pPr>
            <a:r>
              <a:rPr lang="en-US" sz="1800" kern="100" dirty="0">
                <a:solidFill>
                  <a:schemeClr val="bg1"/>
                </a:solidFill>
                <a:effectLst/>
                <a:latin typeface="Gotham" panose="02000504050000020004" pitchFamily="2" charset="0"/>
                <a:ea typeface="Aptos" panose="020B0004020202020204" pitchFamily="34" charset="0"/>
                <a:cs typeface="Times New Roman" panose="02020603050405020304" pitchFamily="18" charset="0"/>
              </a:rPr>
              <a:t>You are also not required to have any prior experience in these areas, we will provide all the training you will need.</a:t>
            </a:r>
          </a:p>
          <a:p>
            <a:pPr>
              <a:buFontTx/>
              <a:buNone/>
              <a:defRPr/>
            </a:pPr>
            <a:endParaRPr lang="en-US" sz="2000" dirty="0">
              <a:solidFill>
                <a:schemeClr val="bg1"/>
              </a:solidFill>
              <a:latin typeface="Gotham" panose="02000504050000020004"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e and red background with white text&#10;&#10;Description automatically generated">
            <a:extLst>
              <a:ext uri="{FF2B5EF4-FFF2-40B4-BE49-F238E27FC236}">
                <a16:creationId xmlns:a16="http://schemas.microsoft.com/office/drawing/2014/main" id="{5634B235-EC4D-2E9D-F690-4C6C4BD8E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171" name="Rectangle 3"/>
          <p:cNvSpPr>
            <a:spLocks noGrp="1" noChangeArrowheads="1"/>
          </p:cNvSpPr>
          <p:nvPr>
            <p:ph idx="1"/>
          </p:nvPr>
        </p:nvSpPr>
        <p:spPr>
          <a:xfrm>
            <a:off x="457200" y="1493837"/>
            <a:ext cx="8229600" cy="4525963"/>
          </a:xfrm>
        </p:spPr>
        <p:txBody>
          <a:bodyPr>
            <a:normAutofit/>
          </a:bodyPr>
          <a:lstStyle/>
          <a:p>
            <a:pPr eaLnBrk="1" hangingPunct="1">
              <a:buNone/>
            </a:pPr>
            <a:endParaRPr lang="en-US" sz="2600" dirty="0">
              <a:solidFill>
                <a:schemeClr val="bg1"/>
              </a:solidFill>
              <a:latin typeface="Gotham" panose="02000504050000020004" pitchFamily="2" charset="0"/>
            </a:endParaRPr>
          </a:p>
          <a:p>
            <a:pPr marL="0" indent="0" eaLnBrk="1" hangingPunct="1">
              <a:lnSpc>
                <a:spcPct val="100000"/>
              </a:lnSpc>
              <a:buNone/>
            </a:pPr>
            <a:r>
              <a:rPr lang="en-US" sz="2600" dirty="0">
                <a:solidFill>
                  <a:schemeClr val="bg1"/>
                </a:solidFill>
                <a:latin typeface="Gotham" panose="02000504050000020004" pitchFamily="2" charset="0"/>
              </a:rPr>
              <a:t>Sets and strikes for every event</a:t>
            </a:r>
          </a:p>
          <a:p>
            <a:pPr lvl="1" eaLnBrk="1" hangingPunct="1">
              <a:lnSpc>
                <a:spcPct val="100000"/>
              </a:lnSpc>
            </a:pPr>
            <a:r>
              <a:rPr lang="en-US" sz="2000" dirty="0">
                <a:solidFill>
                  <a:schemeClr val="bg1"/>
                </a:solidFill>
                <a:latin typeface="Gotham" panose="02000504050000020004" pitchFamily="2" charset="0"/>
              </a:rPr>
              <a:t>Setting up rails, tarps, curtains, chairs, tables, and more!</a:t>
            </a:r>
          </a:p>
          <a:p>
            <a:pPr lvl="1" eaLnBrk="1" hangingPunct="1">
              <a:lnSpc>
                <a:spcPct val="100000"/>
              </a:lnSpc>
            </a:pPr>
            <a:r>
              <a:rPr lang="en-US" sz="2000" dirty="0">
                <a:solidFill>
                  <a:schemeClr val="bg1"/>
                </a:solidFill>
                <a:latin typeface="Gotham" panose="02000504050000020004" pitchFamily="2" charset="0"/>
              </a:rPr>
              <a:t>Arena clean up following events</a:t>
            </a:r>
          </a:p>
          <a:p>
            <a:pPr lvl="1" eaLnBrk="1" hangingPunct="1">
              <a:lnSpc>
                <a:spcPct val="100000"/>
              </a:lnSpc>
            </a:pPr>
            <a:r>
              <a:rPr lang="en-US" sz="2000" dirty="0">
                <a:solidFill>
                  <a:schemeClr val="bg1"/>
                </a:solidFill>
                <a:latin typeface="Gotham" panose="02000504050000020004" pitchFamily="2" charset="0"/>
              </a:rPr>
              <a:t>Assemble and dissemble bleachers</a:t>
            </a:r>
          </a:p>
          <a:p>
            <a:pPr lvl="1" eaLnBrk="1" hangingPunct="1">
              <a:lnSpc>
                <a:spcPct val="100000"/>
              </a:lnSpc>
            </a:pPr>
            <a:r>
              <a:rPr lang="en-US" sz="2000" dirty="0">
                <a:solidFill>
                  <a:schemeClr val="bg1"/>
                </a:solidFill>
                <a:latin typeface="Gotham" panose="02000504050000020004" pitchFamily="2" charset="0"/>
              </a:rPr>
              <a:t>Standby maintenance and cleanup during events</a:t>
            </a:r>
          </a:p>
          <a:p>
            <a:pPr lvl="1" eaLnBrk="1" hangingPunct="1">
              <a:lnSpc>
                <a:spcPct val="100000"/>
              </a:lnSpc>
            </a:pPr>
            <a:r>
              <a:rPr lang="en-US" sz="2000" dirty="0">
                <a:solidFill>
                  <a:schemeClr val="bg1"/>
                </a:solidFill>
                <a:latin typeface="Gotham" panose="02000504050000020004" pitchFamily="2" charset="0"/>
              </a:rPr>
              <a:t>Setting and removing the hardwood volleyball and basketball floors, and gymnastics apparatuses </a:t>
            </a:r>
            <a:endParaRPr lang="en-US" sz="2400" dirty="0">
              <a:solidFill>
                <a:schemeClr val="bg1"/>
              </a:solidFill>
              <a:latin typeface="Gotham" panose="02000504050000020004"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red background with white text&#10;&#10;Description automatically generated">
            <a:extLst>
              <a:ext uri="{FF2B5EF4-FFF2-40B4-BE49-F238E27FC236}">
                <a16:creationId xmlns:a16="http://schemas.microsoft.com/office/drawing/2014/main" id="{185FF29E-7CB4-FFCC-A122-E457CB53DB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195" name="Rectangle 3"/>
          <p:cNvSpPr>
            <a:spLocks noGrp="1" noChangeArrowheads="1"/>
          </p:cNvSpPr>
          <p:nvPr>
            <p:ph idx="1"/>
          </p:nvPr>
        </p:nvSpPr>
        <p:spPr>
          <a:xfrm>
            <a:off x="457200" y="1676400"/>
            <a:ext cx="8229600" cy="4724400"/>
          </a:xfrm>
        </p:spPr>
        <p:txBody>
          <a:bodyPr>
            <a:noAutofit/>
          </a:bodyPr>
          <a:lstStyle/>
          <a:p>
            <a:r>
              <a:rPr lang="en-US" sz="2000" dirty="0">
                <a:solidFill>
                  <a:schemeClr val="bg1"/>
                </a:solidFill>
                <a:latin typeface="Gotham" panose="02000504050000020004" pitchFamily="2" charset="0"/>
              </a:rPr>
              <a:t>Frontline of our facility</a:t>
            </a:r>
            <a:endParaRPr lang="en-US" sz="1800" dirty="0">
              <a:solidFill>
                <a:schemeClr val="bg1"/>
              </a:solidFill>
              <a:latin typeface="Gotham" panose="02000504050000020004" pitchFamily="2" charset="0"/>
            </a:endParaRPr>
          </a:p>
          <a:p>
            <a:r>
              <a:rPr lang="en-US" sz="2000" dirty="0">
                <a:solidFill>
                  <a:schemeClr val="bg1"/>
                </a:solidFill>
                <a:latin typeface="Gotham" panose="02000504050000020004" pitchFamily="2" charset="0"/>
              </a:rPr>
              <a:t>First to greet patrons</a:t>
            </a:r>
          </a:p>
          <a:p>
            <a:r>
              <a:rPr lang="en-US" sz="2000" dirty="0">
                <a:solidFill>
                  <a:schemeClr val="bg1"/>
                </a:solidFill>
                <a:latin typeface="Gotham" panose="02000504050000020004" pitchFamily="2" charset="0"/>
              </a:rPr>
              <a:t>Takes tickets, directs guests, and answers questions</a:t>
            </a:r>
          </a:p>
          <a:p>
            <a:r>
              <a:rPr lang="en-US" sz="2000" dirty="0">
                <a:solidFill>
                  <a:schemeClr val="bg1"/>
                </a:solidFill>
                <a:latin typeface="Gotham" panose="02000504050000020004" pitchFamily="2" charset="0"/>
              </a:rPr>
              <a:t>Secures the building and its property</a:t>
            </a:r>
            <a:r>
              <a:rPr lang="en-US" sz="1600" dirty="0">
                <a:solidFill>
                  <a:schemeClr val="bg1"/>
                </a:solidFill>
                <a:latin typeface="Gotham" panose="02000504050000020004" pitchFamily="2" charset="0"/>
              </a:rPr>
              <a:t>:</a:t>
            </a:r>
          </a:p>
          <a:p>
            <a:pPr lvl="1"/>
            <a:r>
              <a:rPr lang="en-US" sz="1600" dirty="0">
                <a:solidFill>
                  <a:schemeClr val="bg1"/>
                </a:solidFill>
                <a:latin typeface="Gotham" panose="02000504050000020004" pitchFamily="2" charset="0"/>
              </a:rPr>
              <a:t>Performs bag checks as patrons enter the facility</a:t>
            </a:r>
          </a:p>
          <a:p>
            <a:pPr lvl="1"/>
            <a:r>
              <a:rPr lang="en-US" sz="1600" dirty="0">
                <a:solidFill>
                  <a:schemeClr val="bg1"/>
                </a:solidFill>
                <a:latin typeface="Gotham" panose="02000504050000020004" pitchFamily="2" charset="0"/>
              </a:rPr>
              <a:t>Works to diffuse difficult situations that may arise</a:t>
            </a:r>
          </a:p>
          <a:p>
            <a:pPr eaLnBrk="1" hangingPunct="1"/>
            <a:r>
              <a:rPr lang="en-US" sz="2000" dirty="0">
                <a:solidFill>
                  <a:schemeClr val="bg1"/>
                </a:solidFill>
                <a:latin typeface="Gotham" panose="02000504050000020004" pitchFamily="2" charset="0"/>
              </a:rPr>
              <a:t>Securing vital areas during events</a:t>
            </a:r>
            <a:r>
              <a:rPr lang="en-US" sz="1800" dirty="0">
                <a:solidFill>
                  <a:schemeClr val="bg1"/>
                </a:solidFill>
                <a:latin typeface="Gotham" panose="02000504050000020004" pitchFamily="2" charset="0"/>
              </a:rPr>
              <a:t>:</a:t>
            </a:r>
          </a:p>
          <a:p>
            <a:pPr lvl="1"/>
            <a:r>
              <a:rPr lang="en-US" sz="1600" dirty="0">
                <a:solidFill>
                  <a:schemeClr val="bg1"/>
                </a:solidFill>
                <a:latin typeface="Gotham" panose="02000504050000020004" pitchFamily="2" charset="0"/>
              </a:rPr>
              <a:t>Backstage</a:t>
            </a:r>
          </a:p>
          <a:p>
            <a:pPr lvl="1"/>
            <a:r>
              <a:rPr lang="en-US" sz="1600" dirty="0">
                <a:solidFill>
                  <a:schemeClr val="bg1"/>
                </a:solidFill>
                <a:latin typeface="Gotham" panose="02000504050000020004" pitchFamily="2" charset="0"/>
              </a:rPr>
              <a:t>Visiting team locker room</a:t>
            </a:r>
          </a:p>
          <a:p>
            <a:pPr lvl="1"/>
            <a:r>
              <a:rPr lang="en-US" sz="1600" dirty="0">
                <a:solidFill>
                  <a:schemeClr val="bg1"/>
                </a:solidFill>
                <a:latin typeface="Gotham" panose="02000504050000020004" pitchFamily="2" charset="0"/>
              </a:rPr>
              <a:t>Main arena </a:t>
            </a:r>
          </a:p>
          <a:p>
            <a:r>
              <a:rPr lang="en-US" sz="2000" dirty="0">
                <a:solidFill>
                  <a:schemeClr val="bg1"/>
                </a:solidFill>
                <a:latin typeface="Gotham" panose="02000504050000020004" pitchFamily="2" charset="0"/>
              </a:rPr>
              <a:t>Coordinates parking procedures during football game days </a:t>
            </a:r>
          </a:p>
          <a:p>
            <a:r>
              <a:rPr lang="en-US" sz="2000" dirty="0">
                <a:solidFill>
                  <a:schemeClr val="bg1"/>
                </a:solidFill>
                <a:latin typeface="Gotham" panose="02000504050000020004" pitchFamily="2" charset="0"/>
              </a:rPr>
              <a:t>Enforces building policies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red background with white text&#10;&#10;Description automatically generated">
            <a:extLst>
              <a:ext uri="{FF2B5EF4-FFF2-40B4-BE49-F238E27FC236}">
                <a16:creationId xmlns:a16="http://schemas.microsoft.com/office/drawing/2014/main" id="{325FF856-3E53-5B80-4059-4F9A676BFE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219" name="Rectangle 3"/>
          <p:cNvSpPr>
            <a:spLocks noGrp="1" noChangeArrowheads="1"/>
          </p:cNvSpPr>
          <p:nvPr>
            <p:ph idx="1"/>
          </p:nvPr>
        </p:nvSpPr>
        <p:spPr>
          <a:xfrm>
            <a:off x="628650" y="1668462"/>
            <a:ext cx="7886700" cy="4351338"/>
          </a:xfrm>
        </p:spPr>
        <p:txBody>
          <a:bodyPr>
            <a:normAutofit fontScale="85000" lnSpcReduction="10000"/>
          </a:bodyPr>
          <a:lstStyle/>
          <a:p>
            <a:pPr eaLnBrk="1" hangingPunct="1"/>
            <a:r>
              <a:rPr lang="en-US" sz="2800" dirty="0">
                <a:solidFill>
                  <a:schemeClr val="bg1"/>
                </a:solidFill>
                <a:latin typeface="Gotham" panose="02000504050000020004" pitchFamily="2" charset="0"/>
              </a:rPr>
              <a:t>Serve as our in-house roadies</a:t>
            </a:r>
          </a:p>
          <a:p>
            <a:pPr eaLnBrk="1" hangingPunct="1">
              <a:buNone/>
            </a:pPr>
            <a:endParaRPr lang="en-US" dirty="0">
              <a:solidFill>
                <a:schemeClr val="bg1"/>
              </a:solidFill>
              <a:latin typeface="Gotham" panose="02000504050000020004" pitchFamily="2" charset="0"/>
            </a:endParaRPr>
          </a:p>
          <a:p>
            <a:pPr eaLnBrk="1" hangingPunct="1"/>
            <a:r>
              <a:rPr lang="en-US" sz="2800" dirty="0">
                <a:solidFill>
                  <a:schemeClr val="bg1"/>
                </a:solidFill>
                <a:latin typeface="Gotham" panose="02000504050000020004" pitchFamily="2" charset="0"/>
              </a:rPr>
              <a:t>Set-up and take down:</a:t>
            </a:r>
          </a:p>
          <a:p>
            <a:pPr lvl="1" eaLnBrk="1" hangingPunct="1"/>
            <a:r>
              <a:rPr lang="en-US" sz="2400" dirty="0">
                <a:solidFill>
                  <a:schemeClr val="bg1"/>
                </a:solidFill>
                <a:latin typeface="Gotham" panose="02000504050000020004" pitchFamily="2" charset="0"/>
              </a:rPr>
              <a:t>Stages </a:t>
            </a:r>
          </a:p>
          <a:p>
            <a:pPr lvl="1" eaLnBrk="1" hangingPunct="1"/>
            <a:r>
              <a:rPr lang="en-US" sz="2400" dirty="0">
                <a:solidFill>
                  <a:schemeClr val="bg1"/>
                </a:solidFill>
                <a:latin typeface="Gotham" panose="02000504050000020004" pitchFamily="2" charset="0"/>
              </a:rPr>
              <a:t>Concert equipment (lighting/speakers)</a:t>
            </a:r>
          </a:p>
          <a:p>
            <a:pPr lvl="1" eaLnBrk="1" hangingPunct="1"/>
            <a:endParaRPr lang="en-US" sz="2400" dirty="0">
              <a:solidFill>
                <a:schemeClr val="bg1"/>
              </a:solidFill>
              <a:latin typeface="Gotham" panose="02000504050000020004" pitchFamily="2" charset="0"/>
            </a:endParaRPr>
          </a:p>
          <a:p>
            <a:pPr eaLnBrk="1" hangingPunct="1"/>
            <a:r>
              <a:rPr lang="en-US" sz="2800" dirty="0" err="1">
                <a:solidFill>
                  <a:schemeClr val="bg1"/>
                </a:solidFill>
                <a:latin typeface="Gotham" panose="02000504050000020004" pitchFamily="2" charset="0"/>
              </a:rPr>
              <a:t>Bandshell</a:t>
            </a:r>
            <a:r>
              <a:rPr lang="en-US" sz="2800" dirty="0">
                <a:solidFill>
                  <a:schemeClr val="bg1"/>
                </a:solidFill>
                <a:latin typeface="Gotham" panose="02000504050000020004" pitchFamily="2" charset="0"/>
              </a:rPr>
              <a:t> shows and small PA’s around campus</a:t>
            </a:r>
          </a:p>
          <a:p>
            <a:pPr eaLnBrk="1" hangingPunct="1"/>
            <a:endParaRPr lang="en-US" dirty="0">
              <a:solidFill>
                <a:schemeClr val="bg1"/>
              </a:solidFill>
              <a:latin typeface="Gotham" panose="02000504050000020004" pitchFamily="2" charset="0"/>
            </a:endParaRPr>
          </a:p>
          <a:p>
            <a:pPr eaLnBrk="1" hangingPunct="1"/>
            <a:r>
              <a:rPr lang="en-US" sz="2800" dirty="0">
                <a:solidFill>
                  <a:schemeClr val="bg1"/>
                </a:solidFill>
                <a:latin typeface="Gotham" panose="02000504050000020004" pitchFamily="2" charset="0"/>
              </a:rPr>
              <a:t>Load in/out plays and concerts</a:t>
            </a:r>
          </a:p>
          <a:p>
            <a:pPr eaLnBrk="1" hangingPunct="1">
              <a:buNone/>
            </a:pPr>
            <a:endParaRPr lang="en-US" dirty="0">
              <a:solidFill>
                <a:schemeClr val="bg1"/>
              </a:solidFill>
              <a:latin typeface="Gotham" panose="02000504050000020004" pitchFamily="2" charset="0"/>
            </a:endParaRPr>
          </a:p>
          <a:p>
            <a:pPr marL="109728" indent="0" eaLnBrk="1" hangingPunct="1">
              <a:buNone/>
            </a:pPr>
            <a:r>
              <a:rPr lang="en-US" sz="2800" dirty="0">
                <a:solidFill>
                  <a:schemeClr val="bg1"/>
                </a:solidFill>
                <a:latin typeface="Gotham" panose="02000504050000020004" pitchFamily="2" charset="0"/>
              </a:rPr>
              <a:t>Training will be offered to all incoming employees.</a:t>
            </a:r>
          </a:p>
          <a:p>
            <a:pPr marL="393192" lvl="1" indent="0">
              <a:buNone/>
            </a:pPr>
            <a:r>
              <a:rPr lang="en-US" sz="1800" dirty="0">
                <a:solidFill>
                  <a:schemeClr val="bg1"/>
                </a:solidFill>
                <a:latin typeface="Gotham" panose="02000504050000020004" pitchFamily="2" charset="0"/>
              </a:rPr>
              <a:t>*No Prior experience is required. </a:t>
            </a:r>
          </a:p>
          <a:p>
            <a:pPr eaLnBrk="1" hangingPunct="1">
              <a:buNone/>
            </a:pPr>
            <a:endParaRPr lang="en-US" sz="2800" dirty="0">
              <a:latin typeface="Tahoma" pitchFamily="34" charset="0"/>
            </a:endParaRPr>
          </a:p>
          <a:p>
            <a:pPr eaLnBrk="1" hangingPunct="1">
              <a:buNone/>
            </a:pPr>
            <a:endParaRPr lang="en-US" sz="2800" dirty="0">
              <a:latin typeface="Tahoma" pitchFamily="34" charset="0"/>
            </a:endParaRPr>
          </a:p>
          <a:p>
            <a:pPr eaLnBrk="1" hangingPunct="1">
              <a:buNone/>
            </a:pPr>
            <a:endParaRPr lang="en-US" sz="2800" dirty="0">
              <a:latin typeface="Tahoma"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red background with white text&#10;&#10;Description automatically generated">
            <a:extLst>
              <a:ext uri="{FF2B5EF4-FFF2-40B4-BE49-F238E27FC236}">
                <a16:creationId xmlns:a16="http://schemas.microsoft.com/office/drawing/2014/main" id="{6AA78211-2DA1-DA58-B63C-3038BC59D2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3">
            <a:extLst>
              <a:ext uri="{FF2B5EF4-FFF2-40B4-BE49-F238E27FC236}">
                <a16:creationId xmlns:a16="http://schemas.microsoft.com/office/drawing/2014/main" id="{F82AFD85-6AE2-807E-6D72-5F733369D38C}"/>
              </a:ext>
            </a:extLst>
          </p:cNvPr>
          <p:cNvSpPr txBox="1">
            <a:spLocks noChangeArrowheads="1"/>
          </p:cNvSpPr>
          <p:nvPr/>
        </p:nvSpPr>
        <p:spPr>
          <a:xfrm>
            <a:off x="381000" y="1524000"/>
            <a:ext cx="8229600" cy="4525963"/>
          </a:xfrm>
          <a:prstGeom prst="rect">
            <a:avLst/>
          </a:prstGeom>
        </p:spPr>
        <p:txBody>
          <a:bodyPr vert="horz" lIns="91440" tIns="45720" rIns="91440" bIns="45720" rtlCol="0">
            <a:normAutofit fontScale="8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latin typeface="Gotham" panose="02000504050000020004" pitchFamily="2" charset="0"/>
              </a:rPr>
              <a:t>Monthly Requirements </a:t>
            </a:r>
            <a:r>
              <a:rPr lang="en-US" sz="1700" dirty="0">
                <a:solidFill>
                  <a:schemeClr val="bg1"/>
                </a:solidFill>
                <a:latin typeface="Gotham" panose="02000504050000020004" pitchFamily="2" charset="0"/>
              </a:rPr>
              <a:t>(Fall and Spring Semesters)</a:t>
            </a:r>
            <a:endParaRPr lang="en-US" sz="2600" dirty="0">
              <a:solidFill>
                <a:schemeClr val="bg1"/>
              </a:solidFill>
              <a:latin typeface="Gotham" panose="02000504050000020004" pitchFamily="2" charset="0"/>
            </a:endParaRPr>
          </a:p>
          <a:p>
            <a:pPr marL="342900" indent="-342900" algn="l">
              <a:buFont typeface="Arial" panose="020B0604020202020204" pitchFamily="34" charset="0"/>
              <a:buChar char="•"/>
            </a:pPr>
            <a:r>
              <a:rPr lang="en-US" sz="2200" dirty="0">
                <a:solidFill>
                  <a:schemeClr val="bg1"/>
                </a:solidFill>
                <a:latin typeface="Gotham" panose="02000504050000020004" pitchFamily="2" charset="0"/>
              </a:rPr>
              <a:t>Work 25 hours per month</a:t>
            </a:r>
          </a:p>
          <a:p>
            <a:pPr marL="342900" indent="-342900" algn="l">
              <a:buFont typeface="Arial" panose="020B0604020202020204" pitchFamily="34" charset="0"/>
              <a:buChar char="•"/>
            </a:pPr>
            <a:r>
              <a:rPr lang="en-US" sz="2200" dirty="0">
                <a:solidFill>
                  <a:schemeClr val="bg1"/>
                </a:solidFill>
                <a:latin typeface="Gotham" panose="02000504050000020004" pitchFamily="2" charset="0"/>
              </a:rPr>
              <a:t>Sign the b-weekly every 2 weeks</a:t>
            </a:r>
          </a:p>
          <a:p>
            <a:pPr>
              <a:buFontTx/>
              <a:buNone/>
            </a:pPr>
            <a:endParaRPr lang="en-US" sz="1700" dirty="0">
              <a:solidFill>
                <a:schemeClr val="bg1"/>
              </a:solidFill>
              <a:latin typeface="Gotham" panose="02000504050000020004" pitchFamily="2" charset="0"/>
            </a:endParaRPr>
          </a:p>
          <a:p>
            <a:pPr algn="l"/>
            <a:r>
              <a:rPr lang="en-US" sz="2600" dirty="0">
                <a:solidFill>
                  <a:schemeClr val="bg1"/>
                </a:solidFill>
                <a:latin typeface="Gotham" panose="02000504050000020004" pitchFamily="2" charset="0"/>
              </a:rPr>
              <a:t>Fall Requirements</a:t>
            </a:r>
          </a:p>
          <a:p>
            <a:pPr marL="342900" indent="-342900" algn="l">
              <a:buFont typeface="Arial" panose="020B0604020202020204" pitchFamily="34" charset="0"/>
              <a:buChar char="•"/>
            </a:pPr>
            <a:r>
              <a:rPr lang="en-US" sz="2600" dirty="0">
                <a:solidFill>
                  <a:schemeClr val="bg1"/>
                </a:solidFill>
                <a:latin typeface="Gotham" panose="02000504050000020004" pitchFamily="2" charset="0"/>
              </a:rPr>
              <a:t>Work at least 2 football shifts</a:t>
            </a:r>
          </a:p>
          <a:p>
            <a:pPr marL="685800" lvl="1" indent="-342900" algn="l">
              <a:buFont typeface="Arial" panose="020B0604020202020204" pitchFamily="34" charset="0"/>
              <a:buChar char="•"/>
            </a:pPr>
            <a:r>
              <a:rPr lang="en-US" sz="2200" dirty="0">
                <a:solidFill>
                  <a:schemeClr val="bg1"/>
                </a:solidFill>
                <a:latin typeface="Gotham" panose="02000504050000020004" pitchFamily="2" charset="0"/>
              </a:rPr>
              <a:t>2 shifts, midnight to midnight, on home football game days</a:t>
            </a:r>
          </a:p>
          <a:p>
            <a:pPr marL="342900" indent="-342900" algn="l">
              <a:buFont typeface="Arial" panose="020B0604020202020204" pitchFamily="34" charset="0"/>
              <a:buChar char="•"/>
            </a:pPr>
            <a:r>
              <a:rPr lang="en-US" sz="2600" dirty="0">
                <a:solidFill>
                  <a:schemeClr val="bg1"/>
                </a:solidFill>
                <a:latin typeface="Gotham" panose="02000504050000020004" pitchFamily="2" charset="0"/>
              </a:rPr>
              <a:t>Work at least 1 holiday shift</a:t>
            </a:r>
          </a:p>
          <a:p>
            <a:pPr marL="685800" lvl="1" indent="-342900" algn="l">
              <a:buFont typeface="Arial" panose="020B0604020202020204" pitchFamily="34" charset="0"/>
              <a:buChar char="•"/>
            </a:pPr>
            <a:r>
              <a:rPr lang="en-US" sz="2200" dirty="0">
                <a:solidFill>
                  <a:schemeClr val="bg1"/>
                </a:solidFill>
                <a:latin typeface="Gotham" panose="02000504050000020004" pitchFamily="2" charset="0"/>
              </a:rPr>
              <a:t>Holiday shifts are anytime the university is closed (i.e. Labor Day, Thanksgiving Break, MLK Day, etc.)</a:t>
            </a:r>
          </a:p>
          <a:p>
            <a:pPr marL="342900" indent="-342900" algn="l">
              <a:buFont typeface="Arial" panose="020B0604020202020204" pitchFamily="34" charset="0"/>
              <a:buChar char="•"/>
            </a:pPr>
            <a:r>
              <a:rPr lang="en-US" sz="2600" dirty="0">
                <a:solidFill>
                  <a:schemeClr val="bg1"/>
                </a:solidFill>
                <a:latin typeface="Gotham" panose="02000504050000020004" pitchFamily="2" charset="0"/>
              </a:rPr>
              <a:t>Work at least 1 commencement shift</a:t>
            </a:r>
          </a:p>
          <a:p>
            <a:pPr marL="342900" indent="-342900" algn="l">
              <a:buFont typeface="Arial" panose="020B0604020202020204" pitchFamily="34" charset="0"/>
              <a:buChar char="•"/>
            </a:pPr>
            <a:endParaRPr lang="en-US" sz="1500" dirty="0">
              <a:solidFill>
                <a:schemeClr val="bg1"/>
              </a:solidFill>
              <a:latin typeface="Gotham" panose="02000504050000020004" pitchFamily="2" charset="0"/>
            </a:endParaRPr>
          </a:p>
          <a:p>
            <a:pPr algn="l"/>
            <a:r>
              <a:rPr lang="en-US" sz="2600" dirty="0">
                <a:solidFill>
                  <a:schemeClr val="bg1"/>
                </a:solidFill>
                <a:latin typeface="Gotham" panose="02000504050000020004" pitchFamily="2" charset="0"/>
              </a:rPr>
              <a:t>Spring Requirements</a:t>
            </a:r>
          </a:p>
          <a:p>
            <a:pPr marL="457200" indent="-457200" algn="l">
              <a:buFont typeface="Arial" panose="020B0604020202020204" pitchFamily="34" charset="0"/>
              <a:buChar char="•"/>
            </a:pPr>
            <a:r>
              <a:rPr lang="en-US" sz="2600" dirty="0">
                <a:solidFill>
                  <a:schemeClr val="bg1"/>
                </a:solidFill>
                <a:latin typeface="Gotham" panose="02000504050000020004" pitchFamily="2" charset="0"/>
              </a:rPr>
              <a:t>Work at least 1 holiday shift</a:t>
            </a:r>
          </a:p>
          <a:p>
            <a:pPr marL="457200" indent="-457200" algn="l">
              <a:buFont typeface="Arial" panose="020B0604020202020204" pitchFamily="34" charset="0"/>
              <a:buChar char="•"/>
            </a:pPr>
            <a:r>
              <a:rPr lang="en-US" sz="2600" dirty="0">
                <a:solidFill>
                  <a:schemeClr val="bg1"/>
                </a:solidFill>
                <a:latin typeface="Gotham" panose="02000504050000020004" pitchFamily="2" charset="0"/>
              </a:rPr>
              <a:t>Work at least 2 commencement shifts</a:t>
            </a:r>
            <a:endParaRPr lang="en-US" sz="3000" dirty="0">
              <a:latin typeface="Tahoma" pitchFamily="34" charset="0"/>
            </a:endParaRPr>
          </a:p>
          <a:p>
            <a:pPr marL="109728"/>
            <a:endParaRPr lang="en-US" sz="2800" dirty="0">
              <a:latin typeface="Tahoma" pitchFamily="34" charset="0"/>
            </a:endParaRPr>
          </a:p>
          <a:p>
            <a:endParaRPr lang="en-US" sz="2800" dirty="0">
              <a:latin typeface="Tahoma" pitchFamily="34" charset="0"/>
            </a:endParaRPr>
          </a:p>
          <a:p>
            <a:endParaRPr lang="en-US" sz="2800" dirty="0">
              <a:latin typeface="Tahoma" pitchFamily="34" charset="0"/>
            </a:endParaRPr>
          </a:p>
        </p:txBody>
      </p:sp>
    </p:spTree>
    <p:extLst>
      <p:ext uri="{BB962C8B-B14F-4D97-AF65-F5344CB8AC3E}">
        <p14:creationId xmlns:p14="http://schemas.microsoft.com/office/powerpoint/2010/main" val="428466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red background with white text&#10;&#10;Description automatically generated">
            <a:extLst>
              <a:ext uri="{FF2B5EF4-FFF2-40B4-BE49-F238E27FC236}">
                <a16:creationId xmlns:a16="http://schemas.microsoft.com/office/drawing/2014/main" id="{84FCF5AD-6545-48CF-C56F-D87BA54A0E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7" name="Rectangle 3"/>
          <p:cNvSpPr>
            <a:spLocks noGrp="1" noChangeArrowheads="1"/>
          </p:cNvSpPr>
          <p:nvPr>
            <p:ph idx="1"/>
          </p:nvPr>
        </p:nvSpPr>
        <p:spPr>
          <a:xfrm>
            <a:off x="457200" y="1633728"/>
            <a:ext cx="8229600" cy="4767072"/>
          </a:xfrm>
        </p:spPr>
        <p:txBody>
          <a:bodyPr>
            <a:noAutofit/>
          </a:bodyPr>
          <a:lstStyle/>
          <a:p>
            <a:pPr eaLnBrk="1" hangingPunct="1"/>
            <a:r>
              <a:rPr lang="en-US" sz="2000" dirty="0">
                <a:solidFill>
                  <a:schemeClr val="bg1"/>
                </a:solidFill>
                <a:latin typeface="Gotham" panose="02000504050000020004" pitchFamily="2" charset="0"/>
              </a:rPr>
              <a:t>Work consistently and go above and beyond the minimum requirements</a:t>
            </a:r>
          </a:p>
          <a:p>
            <a:pPr marL="109728" indent="0" eaLnBrk="1" hangingPunct="1">
              <a:buNone/>
            </a:pPr>
            <a:endParaRPr lang="en-US" sz="500" dirty="0">
              <a:solidFill>
                <a:schemeClr val="bg1"/>
              </a:solidFill>
              <a:latin typeface="Gotham" panose="02000504050000020004" pitchFamily="2" charset="0"/>
            </a:endParaRPr>
          </a:p>
          <a:p>
            <a:pPr eaLnBrk="1" hangingPunct="1"/>
            <a:r>
              <a:rPr lang="en-US" sz="2000" dirty="0">
                <a:solidFill>
                  <a:schemeClr val="bg1"/>
                </a:solidFill>
                <a:latin typeface="Gotham" panose="02000504050000020004" pitchFamily="2" charset="0"/>
              </a:rPr>
              <a:t>Always Exceed Expectations: E</a:t>
            </a:r>
            <a:r>
              <a:rPr lang="en-US" sz="2000" baseline="30000" dirty="0">
                <a:solidFill>
                  <a:schemeClr val="bg1"/>
                </a:solidFill>
                <a:latin typeface="Gotham" panose="02000504050000020004" pitchFamily="2" charset="0"/>
              </a:rPr>
              <a:t>2</a:t>
            </a:r>
          </a:p>
          <a:p>
            <a:pPr marL="109728" indent="0" eaLnBrk="1" hangingPunct="1">
              <a:buNone/>
            </a:pPr>
            <a:endParaRPr lang="en-US" sz="500" baseline="30000" dirty="0">
              <a:solidFill>
                <a:schemeClr val="bg1"/>
              </a:solidFill>
              <a:latin typeface="Gotham" panose="02000504050000020004" pitchFamily="2" charset="0"/>
            </a:endParaRPr>
          </a:p>
          <a:p>
            <a:pPr eaLnBrk="1" hangingPunct="1"/>
            <a:r>
              <a:rPr lang="en-US" sz="2000" dirty="0">
                <a:solidFill>
                  <a:schemeClr val="bg1"/>
                </a:solidFill>
                <a:latin typeface="Gotham" panose="02000504050000020004" pitchFamily="2" charset="0"/>
              </a:rPr>
              <a:t>Arrive to work on time, properly dressed</a:t>
            </a:r>
          </a:p>
          <a:p>
            <a:pPr marL="109728" indent="0" eaLnBrk="1" hangingPunct="1">
              <a:buNone/>
            </a:pPr>
            <a:endParaRPr lang="en-US" sz="500" dirty="0">
              <a:solidFill>
                <a:schemeClr val="bg1"/>
              </a:solidFill>
              <a:latin typeface="Gotham" panose="02000504050000020004" pitchFamily="2" charset="0"/>
            </a:endParaRPr>
          </a:p>
          <a:p>
            <a:pPr eaLnBrk="1" hangingPunct="1"/>
            <a:r>
              <a:rPr lang="en-US" sz="2000" dirty="0">
                <a:solidFill>
                  <a:schemeClr val="bg1"/>
                </a:solidFill>
                <a:latin typeface="Gotham" panose="02000504050000020004" pitchFamily="2" charset="0"/>
              </a:rPr>
              <a:t>Be pleasant, friendly, patient, and tolerant with our guests</a:t>
            </a:r>
          </a:p>
          <a:p>
            <a:pPr marL="109728" indent="0" eaLnBrk="1" hangingPunct="1">
              <a:buNone/>
            </a:pPr>
            <a:endParaRPr lang="en-US" sz="500" dirty="0">
              <a:solidFill>
                <a:schemeClr val="bg1"/>
              </a:solidFill>
              <a:latin typeface="Gotham" panose="02000504050000020004" pitchFamily="2" charset="0"/>
            </a:endParaRPr>
          </a:p>
          <a:p>
            <a:pPr eaLnBrk="1" hangingPunct="1"/>
            <a:r>
              <a:rPr lang="en-US" sz="2000" dirty="0">
                <a:solidFill>
                  <a:schemeClr val="bg1"/>
                </a:solidFill>
                <a:latin typeface="Gotham" panose="02000504050000020004" pitchFamily="2" charset="0"/>
              </a:rPr>
              <a:t>Cooperate and communicate</a:t>
            </a:r>
          </a:p>
          <a:p>
            <a:pPr marL="109728" indent="0" eaLnBrk="1" hangingPunct="1">
              <a:buNone/>
            </a:pPr>
            <a:endParaRPr lang="en-US" sz="500" dirty="0">
              <a:solidFill>
                <a:schemeClr val="bg1"/>
              </a:solidFill>
              <a:latin typeface="Gotham" panose="02000504050000020004" pitchFamily="2" charset="0"/>
            </a:endParaRPr>
          </a:p>
          <a:p>
            <a:pPr eaLnBrk="1" hangingPunct="1"/>
            <a:r>
              <a:rPr lang="en-US" sz="2000" dirty="0">
                <a:solidFill>
                  <a:schemeClr val="bg1"/>
                </a:solidFill>
                <a:latin typeface="Gotham" panose="02000504050000020004" pitchFamily="2" charset="0"/>
              </a:rPr>
              <a:t>All employees are to be professional and focused during all shifts regardless of how thrilling the environment may be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636</TotalTime>
  <Words>576</Words>
  <Application>Microsoft Office PowerPoint</Application>
  <PresentationFormat>On-screen Show (4:3)</PresentationFormat>
  <Paragraphs>96</Paragraphs>
  <Slides>11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American Captain</vt:lpstr>
      <vt:lpstr>Aptos</vt:lpstr>
      <vt:lpstr>Aptos Display</vt:lpstr>
      <vt:lpstr>Arial</vt:lpstr>
      <vt:lpstr>Calibri</vt:lpstr>
      <vt:lpstr>Gotham</vt:lpstr>
      <vt:lpstr>Impact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Operations Analysis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shsv12</dc:creator>
  <cp:lastModifiedBy>Mainieri,Kyle Matthew</cp:lastModifiedBy>
  <cp:revision>50</cp:revision>
  <dcterms:created xsi:type="dcterms:W3CDTF">2012-06-05T18:21:50Z</dcterms:created>
  <dcterms:modified xsi:type="dcterms:W3CDTF">2024-07-03T18:11:53Z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398783</vt:lpwstr>
  </property>
  <property fmtid="{D5CDD505-2E9C-101B-9397-08002B2CF9AE}" pid="3" name="NXPowerLiteSettings">
    <vt:lpwstr>C7000400038000</vt:lpwstr>
  </property>
  <property fmtid="{D5CDD505-2E9C-101B-9397-08002B2CF9AE}" pid="4" name="NXPowerLiteVersion">
    <vt:lpwstr>S7.2.2</vt:lpwstr>
  </property>
</Properties>
</file>